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4.xml"/>
  <Override ContentType="application/vnd.openxmlformats-officedocument.presentationml.comments+xml" PartName="/ppt/comments/comment3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1" roundtripDataSignature="AMtx7mhGtE+aiW+gIULb3NfBIJfhyVPiw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5" name="Boxin Zhou"/>
  <p:cmAuthor clrIdx="1" id="1" initials="" lastIdx="1" name="phong gu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686AACE-37D2-43D6-9DD5-CB89B27C1697}">
  <a:tblStyle styleId="{7686AACE-37D2-43D6-9DD5-CB89B27C16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1" Type="http://customschemas.google.com/relationships/presentationmetadata" Target="meta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12-06T04:33:14.564">
    <p:pos x="6000" y="0"/>
    <p:text>Key results could still be more detailed - what are the key findings, how many clusters, what are the important features used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lDwMssc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2-12-06T04:35:07.866">
    <p:pos x="6000" y="0"/>
    <p:text>Overall EDA is better than yesterday :) one thing that could be worked on is try to include/tell the audience why you are exploring in this way. Why do you start with these features in the first place from a business point of view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lEsvk4o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2-12-06T04:37:58.145">
    <p:pos x="6000" y="0"/>
    <p:text>Specify that you are grouping 4&amp;5 together. And again, think of which cluster could you focus on. Eg from a customer size perspective (just number of total customers), I would focus only on cluster 0 since that is taking up almost 90% of the data size?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lEsvk4w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2-12-06T04:42:04.882">
    <p:pos x="6000" y="0"/>
    <p:text>Links from model result to needs to strategies are not very clear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lEsvk48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2-12-06T05:47:34.852">
    <p:pos x="6000" y="0"/>
    <p:text>Try to break this up to point forms instead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lEsvk5E"/>
      </p:ext>
    </p:extLst>
  </p:cm>
  <p:cm authorId="1" idx="1" dt="2022-12-06T05:47:34.852">
    <p:pos x="6000" y="0"/>
    <p:text>Ok</p:text>
    <p:extLst>
      <p:ext uri="{C676402C-5697-4E1C-873F-D02D1690AC5C}">
        <p15:threadingInfo timeZoneBias="0">
          <p15:parentCm authorId="0" idx="5"/>
        </p15:threadingInfo>
      </p:ext>
      <p:ext uri="http://customooxmlschemas.google.com/">
        <go:slidesCustomData xmlns:go="http://customooxmlschemas.google.com/" commentPostId="AAAAiQhjihI"/>
      </p:ext>
    </p:extLst>
  </p:cm>
</p:cmLst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a7a659c139_1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a7a659c139_1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1a7a659c139_1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a49f8eb4e3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1a49f8eb4e3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a49f8eb4e3_12_1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a49f8eb4e3_12_1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1a49f8eb4e3_12_1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a49f8eb4e3_12_1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a49f8eb4e3_12_1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a49f8eb4e3_12_1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a49f8eb4e3_12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a49f8eb4e3_12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a49f8eb4e3_12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a49f8eb4e3_0_1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1a49f8eb4e3_0_1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a49f8eb4e3_0_2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1a49f8eb4e3_0_2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a49f8eb4e3_4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1a49f8eb4e3_4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a49f8eb4e3_4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1a49f8eb4e3_4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a49f8eb4e3_4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1a49f8eb4e3_4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a49f8eb4e3_4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1a49f8eb4e3_4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a49f8eb4e3_0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1a49f8eb4e3_0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a7a659c139_2_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1a7a659c139_2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a49f8eb4e3_4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1a49f8eb4e3_4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a7a659c139_2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1a7a659c139_2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a49f8eb4e3_4_1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1a49f8eb4e3_4_1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a7a659c139_2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g1a7a659c139_2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a49f8eb4e3_4_1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1a49f8eb4e3_4_1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7fcb7efe29_6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17fcb7efe29_6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a7a659c139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g1a7a659c139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a49f8eb4e3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1a49f8eb4e3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a7a659c139_1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1a7a659c139_1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a49f8eb4e3_9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g1a49f8eb4e3_9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a49f8eb4e3_0_1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g1a49f8eb4e3_0_1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a49f8eb4e3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1a49f8eb4e3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1a49f8eb4e3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49f8eb4e3_9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a49f8eb4e3_9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49f8eb4e3_12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a49f8eb4e3_12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1a49f8eb4e3_12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a49f8eb4e3_12_1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a49f8eb4e3_12_1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1a49f8eb4e3_12_1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a49f8eb4e3_12_1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a49f8eb4e3_12_1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1a49f8eb4e3_12_1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a49f8eb4e3_12_2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a49f8eb4e3_12_2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1a49f8eb4e3_12_2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竖排标题与文本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3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3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3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8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3.xml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2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comments" Target="../comments/comment4.xml"/><Relationship Id="rId4" Type="http://schemas.openxmlformats.org/officeDocument/2006/relationships/image" Target="../media/image1.png"/><Relationship Id="rId5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comments" Target="../comments/comment5.xml"/><Relationship Id="rId4" Type="http://schemas.openxmlformats.org/officeDocument/2006/relationships/image" Target="../media/image1.png"/><Relationship Id="rId5" Type="http://schemas.openxmlformats.org/officeDocument/2006/relationships/image" Target="../media/image22.png"/><Relationship Id="rId6" Type="http://schemas.openxmlformats.org/officeDocument/2006/relationships/image" Target="../media/image25.jpg"/><Relationship Id="rId7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27.jpg"/><Relationship Id="rId5" Type="http://schemas.openxmlformats.org/officeDocument/2006/relationships/image" Target="../media/image25.jpg"/><Relationship Id="rId6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image" Target="../media/image30.png"/><Relationship Id="rId5" Type="http://schemas.openxmlformats.org/officeDocument/2006/relationships/image" Target="../media/image2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2.png"/><Relationship Id="rId4" Type="http://schemas.openxmlformats.org/officeDocument/2006/relationships/image" Target="../media/image28.png"/><Relationship Id="rId5" Type="http://schemas.openxmlformats.org/officeDocument/2006/relationships/image" Target="../media/image1.png"/><Relationship Id="rId6" Type="http://schemas.openxmlformats.org/officeDocument/2006/relationships/hyperlink" Target="https://github.com/CaoNing-9804/MBDS_6206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2.xml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1.jpg"/><Relationship Id="rId5" Type="http://schemas.openxmlformats.org/officeDocument/2006/relationships/image" Target="../media/image17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4601300" y="2525725"/>
            <a:ext cx="2545775" cy="122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/>
        </p:nvSpPr>
        <p:spPr>
          <a:xfrm>
            <a:off x="1881300" y="3875188"/>
            <a:ext cx="84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4FD8C8"/>
                </a:solidFill>
              </a:rPr>
              <a:t>Customer	Segmentation</a:t>
            </a:r>
            <a:endParaRPr>
              <a:solidFill>
                <a:srgbClr val="4FD8C8"/>
              </a:solidFill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2305350" y="4922050"/>
            <a:ext cx="823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</a:rPr>
              <a:t>Group 3: Guo Peihong   Chen Yuzhou   Cao Ning   Huang Bokai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656006" y="3242925"/>
            <a:ext cx="8880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FFD120"/>
                </a:solidFill>
              </a:rPr>
              <a:t>BS 6206 </a:t>
            </a:r>
            <a:r>
              <a:rPr b="1" lang="en-US" sz="3200">
                <a:solidFill>
                  <a:schemeClr val="accent1"/>
                </a:solidFill>
              </a:rPr>
              <a:t>                                     </a:t>
            </a:r>
            <a:r>
              <a:rPr b="1" lang="en-US" sz="3200">
                <a:solidFill>
                  <a:srgbClr val="FFD120"/>
                </a:solidFill>
              </a:rPr>
              <a:t>Case Study #1</a:t>
            </a:r>
            <a:endParaRPr sz="100">
              <a:solidFill>
                <a:srgbClr val="FFD120"/>
              </a:solidFill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10800000">
            <a:off x="-822950" y="-1947350"/>
            <a:ext cx="13711757" cy="64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g1a7a659c139_1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3075" y="1814875"/>
            <a:ext cx="7287242" cy="44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g1a7a659c139_1_23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1a7a659c139_1_23"/>
          <p:cNvSpPr txBox="1"/>
          <p:nvPr/>
        </p:nvSpPr>
        <p:spPr>
          <a:xfrm>
            <a:off x="694975" y="1941775"/>
            <a:ext cx="4836600" cy="51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Because the amount of review data is small, the curve fluctuates greatly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Recent customer service satisfaction has improved slightly 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Evaluation of recommendation systems tends to be moderate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03" name="Google Shape;203;g1a7a659c139_1_23"/>
          <p:cNvSpPr txBox="1"/>
          <p:nvPr/>
        </p:nvSpPr>
        <p:spPr>
          <a:xfrm>
            <a:off x="694976" y="1291750"/>
            <a:ext cx="5400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Review</a:t>
            </a:r>
            <a:r>
              <a:rPr b="1" lang="en-US" sz="2700">
                <a:solidFill>
                  <a:schemeClr val="dk1"/>
                </a:solidFill>
              </a:rPr>
              <a:t> Analysis: 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204" name="Google Shape;204;g1a7a659c139_1_23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Customer Satisfaction: Limited Improvement</a:t>
            </a:r>
            <a:endParaRPr b="1" sz="32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g1a49f8eb4e3_0_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9923" y="990599"/>
            <a:ext cx="5715000" cy="57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g1a49f8eb4e3_0_58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g1a49f8eb4e3_0_58"/>
          <p:cNvGrpSpPr/>
          <p:nvPr/>
        </p:nvGrpSpPr>
        <p:grpSpPr>
          <a:xfrm>
            <a:off x="0" y="1039632"/>
            <a:ext cx="8355983" cy="5003700"/>
            <a:chOff x="2305269" y="1130300"/>
            <a:chExt cx="8355983" cy="5003700"/>
          </a:xfrm>
        </p:grpSpPr>
        <p:sp>
          <p:nvSpPr>
            <p:cNvPr id="212" name="Google Shape;212;g1a49f8eb4e3_0_58"/>
            <p:cNvSpPr/>
            <p:nvPr/>
          </p:nvSpPr>
          <p:spPr>
            <a:xfrm>
              <a:off x="2305269" y="1130300"/>
              <a:ext cx="4193700" cy="5003700"/>
            </a:xfrm>
            <a:prstGeom prst="rect">
              <a:avLst/>
            </a:prstGeom>
            <a:solidFill>
              <a:srgbClr val="7F7F7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g1a49f8eb4e3_0_58"/>
            <p:cNvSpPr txBox="1"/>
            <p:nvPr/>
          </p:nvSpPr>
          <p:spPr>
            <a:xfrm>
              <a:off x="5111741" y="2285294"/>
              <a:ext cx="2296200" cy="58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PART 0</a:t>
              </a:r>
              <a:r>
                <a:rPr lang="en-US" sz="4000">
                  <a:solidFill>
                    <a:schemeClr val="lt1"/>
                  </a:solidFill>
                </a:rPr>
                <a:t>3</a:t>
              </a:r>
              <a:endParaRPr/>
            </a:p>
          </p:txBody>
        </p:sp>
        <p:sp>
          <p:nvSpPr>
            <p:cNvPr id="214" name="Google Shape;214;g1a49f8eb4e3_0_58"/>
            <p:cNvSpPr txBox="1"/>
            <p:nvPr/>
          </p:nvSpPr>
          <p:spPr>
            <a:xfrm>
              <a:off x="4981352" y="3346908"/>
              <a:ext cx="5679900" cy="10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3F3F3F"/>
                  </a:solidFill>
                </a:rPr>
                <a:t>MODELS &amp; RESULTS</a:t>
              </a:r>
              <a:endParaRPr b="1" sz="3200">
                <a:solidFill>
                  <a:srgbClr val="3F3F3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200">
                <a:solidFill>
                  <a:srgbClr val="3F3F3F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g1a49f8eb4e3_12_165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1a49f8eb4e3_12_165"/>
          <p:cNvSpPr txBox="1"/>
          <p:nvPr/>
        </p:nvSpPr>
        <p:spPr>
          <a:xfrm>
            <a:off x="694975" y="1941775"/>
            <a:ext cx="7104900" cy="3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order_times:</a:t>
            </a:r>
            <a:r>
              <a:rPr lang="en-US" sz="2400">
                <a:solidFill>
                  <a:schemeClr val="dk1"/>
                </a:solidFill>
              </a:rPr>
              <a:t> number of orders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order_spend:</a:t>
            </a:r>
            <a:r>
              <a:rPr lang="en-US" sz="2400">
                <a:solidFill>
                  <a:schemeClr val="dk1"/>
                </a:solidFill>
              </a:rPr>
              <a:t> total consumption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total_comment:</a:t>
            </a:r>
            <a:r>
              <a:rPr lang="en-US" sz="2400">
                <a:solidFill>
                  <a:schemeClr val="dk1"/>
                </a:solidFill>
              </a:rPr>
              <a:t> number of comments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sub_times:</a:t>
            </a:r>
            <a:r>
              <a:rPr lang="en-US" sz="2400">
                <a:solidFill>
                  <a:schemeClr val="dk1"/>
                </a:solidFill>
              </a:rPr>
              <a:t> number of subscriptions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cancelled_times:</a:t>
            </a:r>
            <a:r>
              <a:rPr lang="en-US" sz="2400">
                <a:solidFill>
                  <a:schemeClr val="dk1"/>
                </a:solidFill>
              </a:rPr>
              <a:t> number of canceled subscriptions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22" name="Google Shape;222;g1a49f8eb4e3_12_165"/>
          <p:cNvSpPr txBox="1"/>
          <p:nvPr/>
        </p:nvSpPr>
        <p:spPr>
          <a:xfrm>
            <a:off x="694976" y="1291750"/>
            <a:ext cx="5400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Each Customer Status:</a:t>
            </a:r>
            <a:endParaRPr b="1" sz="2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"/>
              <a:buNone/>
            </a:pPr>
            <a:r>
              <a:rPr b="1" lang="en-US" sz="2700">
                <a:solidFill>
                  <a:schemeClr val="dk1"/>
                </a:solidFill>
              </a:rPr>
              <a:t>record basic information</a:t>
            </a:r>
            <a:endParaRPr b="1" sz="3000">
              <a:solidFill>
                <a:schemeClr val="dk1"/>
              </a:solidFill>
            </a:endParaRPr>
          </a:p>
        </p:txBody>
      </p:sp>
      <p:pic>
        <p:nvPicPr>
          <p:cNvPr id="223" name="Google Shape;223;g1a49f8eb4e3_12_1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5100" y="1041422"/>
            <a:ext cx="5606900" cy="274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g1a49f8eb4e3_12_1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5076" y="3785350"/>
            <a:ext cx="5606946" cy="2743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g1a49f8eb4e3_12_165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Features with Long Tail Distribution for Clustering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g1a49f8eb4e3_12_140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49f8eb4e3_12_140"/>
          <p:cNvSpPr txBox="1"/>
          <p:nvPr/>
        </p:nvSpPr>
        <p:spPr>
          <a:xfrm>
            <a:off x="694975" y="1941775"/>
            <a:ext cx="6141900" cy="30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view_per_login:</a:t>
            </a:r>
            <a:r>
              <a:rPr lang="en-US" sz="2400">
                <a:solidFill>
                  <a:schemeClr val="dk1"/>
                </a:solidFill>
              </a:rPr>
              <a:t> view times / login times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item_per_view:</a:t>
            </a:r>
            <a:r>
              <a:rPr lang="en-US" sz="2400">
                <a:solidFill>
                  <a:schemeClr val="dk1"/>
                </a:solidFill>
              </a:rPr>
              <a:t> add cart times / view times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points_per_add: </a:t>
            </a:r>
            <a:r>
              <a:rPr lang="en-US" sz="2400">
                <a:solidFill>
                  <a:schemeClr val="dk1"/>
                </a:solidFill>
              </a:rPr>
              <a:t>points add times / add cart times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33" name="Google Shape;233;g1a49f8eb4e3_12_140"/>
          <p:cNvSpPr txBox="1"/>
          <p:nvPr/>
        </p:nvSpPr>
        <p:spPr>
          <a:xfrm>
            <a:off x="694976" y="1291750"/>
            <a:ext cx="5756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Each Customer </a:t>
            </a:r>
            <a:r>
              <a:rPr b="1" lang="en-US" sz="2700">
                <a:solidFill>
                  <a:schemeClr val="dk1"/>
                </a:solidFill>
              </a:rPr>
              <a:t>Behavior</a:t>
            </a:r>
            <a:r>
              <a:rPr b="1" lang="en-US" sz="2700">
                <a:solidFill>
                  <a:schemeClr val="dk1"/>
                </a:solidFill>
              </a:rPr>
              <a:t>:</a:t>
            </a:r>
            <a:endParaRPr b="1" sz="27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r</a:t>
            </a:r>
            <a:r>
              <a:rPr b="1" lang="en-US" sz="2700">
                <a:solidFill>
                  <a:schemeClr val="dk1"/>
                </a:solidFill>
              </a:rPr>
              <a:t>eflect shopping characteristics</a:t>
            </a:r>
            <a:endParaRPr b="1" sz="2700">
              <a:solidFill>
                <a:schemeClr val="dk1"/>
              </a:solidFill>
            </a:endParaRPr>
          </a:p>
        </p:txBody>
      </p:sp>
      <p:pic>
        <p:nvPicPr>
          <p:cNvPr id="234" name="Google Shape;234;g1a49f8eb4e3_12_1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5075" y="1041438"/>
            <a:ext cx="5606950" cy="274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g1a49f8eb4e3_12_1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5120" y="3785350"/>
            <a:ext cx="5606904" cy="274390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1a49f8eb4e3_12_140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Features with Long Tail Distribution for Clustering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g1a49f8eb4e3_12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6500" y="3829625"/>
            <a:ext cx="8233751" cy="29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g1a49f8eb4e3_12_31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1a49f8eb4e3_12_31"/>
          <p:cNvSpPr txBox="1"/>
          <p:nvPr/>
        </p:nvSpPr>
        <p:spPr>
          <a:xfrm>
            <a:off x="694975" y="1941775"/>
            <a:ext cx="2429400" cy="42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Features: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order_times 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order_spend 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total_comment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sub_times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cancelled_times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view_per_login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item_per_view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points_per_add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45" name="Google Shape;245;g1a49f8eb4e3_12_31"/>
          <p:cNvSpPr txBox="1"/>
          <p:nvPr/>
        </p:nvSpPr>
        <p:spPr>
          <a:xfrm>
            <a:off x="694974" y="1291738"/>
            <a:ext cx="4016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Flow Chart</a:t>
            </a:r>
            <a:r>
              <a:rPr b="1" lang="en-US" sz="2700">
                <a:solidFill>
                  <a:schemeClr val="dk1"/>
                </a:solidFill>
              </a:rPr>
              <a:t>:</a:t>
            </a:r>
            <a:endParaRPr b="1" i="0" sz="2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1a49f8eb4e3_12_31"/>
          <p:cNvSpPr/>
          <p:nvPr/>
        </p:nvSpPr>
        <p:spPr>
          <a:xfrm>
            <a:off x="3124300" y="3172200"/>
            <a:ext cx="1027200" cy="51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D1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120"/>
              </a:solidFill>
            </a:endParaRPr>
          </a:p>
        </p:txBody>
      </p:sp>
      <p:sp>
        <p:nvSpPr>
          <p:cNvPr id="247" name="Google Shape;247;g1a49f8eb4e3_12_31"/>
          <p:cNvSpPr txBox="1"/>
          <p:nvPr/>
        </p:nvSpPr>
        <p:spPr>
          <a:xfrm>
            <a:off x="4204875" y="1941800"/>
            <a:ext cx="3445200" cy="22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Data Standardization: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x - mean / 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standard deviation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X-M</a:t>
            </a:r>
            <a:r>
              <a:rPr b="1" lang="en-US" sz="2400">
                <a:solidFill>
                  <a:schemeClr val="dk1"/>
                </a:solidFill>
              </a:rPr>
              <a:t>eans Algorithm: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BIC score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48" name="Google Shape;248;g1a49f8eb4e3_12_31"/>
          <p:cNvSpPr txBox="1"/>
          <p:nvPr/>
        </p:nvSpPr>
        <p:spPr>
          <a:xfrm>
            <a:off x="8860850" y="1941775"/>
            <a:ext cx="33312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Advantage: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Better performance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No prerequisite value k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Fast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49" name="Google Shape;249;g1a49f8eb4e3_12_31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X-Means</a:t>
            </a:r>
            <a:r>
              <a:rPr b="1" lang="en-US" sz="2700">
                <a:solidFill>
                  <a:schemeClr val="dk1"/>
                </a:solidFill>
              </a:rPr>
              <a:t> </a:t>
            </a:r>
            <a:r>
              <a:rPr b="1" lang="en-US" sz="3200">
                <a:solidFill>
                  <a:schemeClr val="accent1"/>
                </a:solidFill>
              </a:rPr>
              <a:t>Model for Clustering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g1a49f8eb4e3_0_176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1a49f8eb4e3_0_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06130"/>
            <a:ext cx="12039601" cy="190137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1a49f8eb4e3_0_176"/>
          <p:cNvSpPr/>
          <p:nvPr/>
        </p:nvSpPr>
        <p:spPr>
          <a:xfrm>
            <a:off x="113125" y="1583075"/>
            <a:ext cx="11816400" cy="321900"/>
          </a:xfrm>
          <a:prstGeom prst="rect">
            <a:avLst/>
          </a:prstGeom>
          <a:noFill/>
          <a:ln cap="flat" cmpd="sng" w="28575">
            <a:solidFill>
              <a:srgbClr val="FFD1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120"/>
              </a:solidFill>
            </a:endParaRPr>
          </a:p>
        </p:txBody>
      </p:sp>
      <p:sp>
        <p:nvSpPr>
          <p:cNvPr id="257" name="Google Shape;257;g1a49f8eb4e3_0_176"/>
          <p:cNvSpPr txBox="1"/>
          <p:nvPr/>
        </p:nvSpPr>
        <p:spPr>
          <a:xfrm>
            <a:off x="580000" y="3265900"/>
            <a:ext cx="111081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Low view_per_login &amp; item_per_view:</a:t>
            </a:r>
            <a:r>
              <a:rPr lang="en-US" sz="2400">
                <a:solidFill>
                  <a:schemeClr val="dk1"/>
                </a:solidFill>
              </a:rPr>
              <a:t> </a:t>
            </a:r>
            <a:r>
              <a:rPr lang="en-US" sz="2400">
                <a:solidFill>
                  <a:schemeClr val="dk1"/>
                </a:solidFill>
              </a:rPr>
              <a:t>Little interest in commodities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Low order_times &amp; order_spend &amp; sub_times:</a:t>
            </a:r>
            <a:r>
              <a:rPr lang="en-US" sz="2400">
                <a:solidFill>
                  <a:schemeClr val="dk1"/>
                </a:solidFill>
              </a:rPr>
              <a:t> Rarely spend money on coffee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a49f8eb4e3_0_176"/>
          <p:cNvSpPr txBox="1"/>
          <p:nvPr/>
        </p:nvSpPr>
        <p:spPr>
          <a:xfrm>
            <a:off x="1529396" y="4832700"/>
            <a:ext cx="89808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Taking up the largest majority of customers</a:t>
            </a:r>
            <a:endParaRPr b="1" sz="3200">
              <a:solidFill>
                <a:schemeClr val="accen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accent1"/>
              </a:solidFill>
            </a:endParaRPr>
          </a:p>
        </p:txBody>
      </p:sp>
      <p:sp>
        <p:nvSpPr>
          <p:cNvPr id="259" name="Google Shape;259;g1a49f8eb4e3_0_176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Cluster 0 aka Occasional Visitors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g1a49f8eb4e3_0_217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5" name="Google Shape;265;g1a49f8eb4e3_0_217"/>
          <p:cNvGraphicFramePr/>
          <p:nvPr/>
        </p:nvGraphicFramePr>
        <p:xfrm>
          <a:off x="952500" y="139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{7686AACE-37D2-43D6-9DD5-CB89B27C1697}</a:tableStyleId>
              </a:tblPr>
              <a:tblGrid>
                <a:gridCol w="1111800"/>
                <a:gridCol w="1537275"/>
                <a:gridCol w="1506400"/>
                <a:gridCol w="6329675"/>
              </a:tblGrid>
              <a:tr h="417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Cluster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Customers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Name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Main Characteristic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0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42310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Occasional Visitors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Hardly login and view </a:t>
                      </a:r>
                      <a:r>
                        <a:rPr lang="en-US" sz="2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Microsoft Yahei"/>
                          <a:ea typeface="Microsoft Yahei"/>
                          <a:cs typeface="Microsoft Yahei"/>
                          <a:sym typeface="Microsoft Yahei"/>
                        </a:rPr>
                        <a:t>commodity, rarely buy goods and give feedback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1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504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Curious Taster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Generate interest in a huge part of products they see and make purchase, spending more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2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3997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Prudent Buyers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Compare repeatedly before buying and spend less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3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165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Loyal Fans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Long-term subscript, spend more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4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81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Precise Hunters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Accurately discover  interest from a large number of products and purchase them with a high probability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66" name="Google Shape;266;g1a49f8eb4e3_0_217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Result: 5 clusters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g1a49f8eb4e3_4_11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g1a49f8eb4e3_4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06130"/>
            <a:ext cx="12039601" cy="190137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g1a49f8eb4e3_4_11"/>
          <p:cNvSpPr/>
          <p:nvPr/>
        </p:nvSpPr>
        <p:spPr>
          <a:xfrm>
            <a:off x="113125" y="1811675"/>
            <a:ext cx="11816400" cy="321900"/>
          </a:xfrm>
          <a:prstGeom prst="rect">
            <a:avLst/>
          </a:prstGeom>
          <a:noFill/>
          <a:ln cap="flat" cmpd="sng" w="28575">
            <a:solidFill>
              <a:srgbClr val="FFD1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120"/>
              </a:solidFill>
            </a:endParaRPr>
          </a:p>
        </p:txBody>
      </p:sp>
      <p:sp>
        <p:nvSpPr>
          <p:cNvPr id="274" name="Google Shape;274;g1a49f8eb4e3_4_11"/>
          <p:cNvSpPr txBox="1"/>
          <p:nvPr/>
        </p:nvSpPr>
        <p:spPr>
          <a:xfrm>
            <a:off x="580000" y="3265900"/>
            <a:ext cx="11108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High</a:t>
            </a:r>
            <a:r>
              <a:rPr b="1" lang="en-US" sz="2400">
                <a:solidFill>
                  <a:schemeClr val="dk1"/>
                </a:solidFill>
              </a:rPr>
              <a:t> item_per_view &amp; points_per_add:</a:t>
            </a:r>
            <a:r>
              <a:rPr lang="en-US" sz="2400">
                <a:solidFill>
                  <a:schemeClr val="dk1"/>
                </a:solidFill>
              </a:rPr>
              <a:t> Higher tendency</a:t>
            </a:r>
            <a:r>
              <a:rPr lang="en-US" sz="2400">
                <a:solidFill>
                  <a:schemeClr val="dk1"/>
                </a:solidFill>
              </a:rPr>
              <a:t> to be interested in the goods they see and make a purchase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High order_times &amp; order_spend:</a:t>
            </a:r>
            <a:r>
              <a:rPr lang="en-US" sz="2400">
                <a:solidFill>
                  <a:schemeClr val="dk1"/>
                </a:solidFill>
              </a:rPr>
              <a:t> Loved spending money on coffee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Low sub_times:</a:t>
            </a:r>
            <a:r>
              <a:rPr lang="en-US" sz="2400">
                <a:solidFill>
                  <a:schemeClr val="dk1"/>
                </a:solidFill>
              </a:rPr>
              <a:t> Interests change frequently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75" name="Google Shape;275;g1a49f8eb4e3_4_11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Cluster 1 aka Curious Taster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g1a49f8eb4e3_4_29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g1a49f8eb4e3_4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06130"/>
            <a:ext cx="12039601" cy="190137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1a49f8eb4e3_4_29"/>
          <p:cNvSpPr/>
          <p:nvPr/>
        </p:nvSpPr>
        <p:spPr>
          <a:xfrm>
            <a:off x="113125" y="2040275"/>
            <a:ext cx="11816400" cy="321900"/>
          </a:xfrm>
          <a:prstGeom prst="rect">
            <a:avLst/>
          </a:prstGeom>
          <a:noFill/>
          <a:ln cap="flat" cmpd="sng" w="28575">
            <a:solidFill>
              <a:srgbClr val="FFD1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120"/>
              </a:solidFill>
            </a:endParaRPr>
          </a:p>
        </p:txBody>
      </p:sp>
      <p:sp>
        <p:nvSpPr>
          <p:cNvPr id="283" name="Google Shape;283;g1a49f8eb4e3_4_29"/>
          <p:cNvSpPr txBox="1"/>
          <p:nvPr/>
        </p:nvSpPr>
        <p:spPr>
          <a:xfrm>
            <a:off x="580000" y="3265900"/>
            <a:ext cx="11108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Low</a:t>
            </a:r>
            <a:r>
              <a:rPr b="1" lang="en-US" sz="2400">
                <a:solidFill>
                  <a:schemeClr val="dk1"/>
                </a:solidFill>
              </a:rPr>
              <a:t> item_per_view &amp; points_per_add: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Browse a lot of products and compare them repeatedly b</a:t>
            </a:r>
            <a:r>
              <a:rPr lang="en-US" sz="2400">
                <a:solidFill>
                  <a:schemeClr val="dk1"/>
                </a:solidFill>
              </a:rPr>
              <a:t>efore buying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Slightly lower</a:t>
            </a:r>
            <a:r>
              <a:rPr b="1" lang="en-US" sz="2400">
                <a:solidFill>
                  <a:schemeClr val="dk1"/>
                </a:solidFill>
              </a:rPr>
              <a:t> order_times &amp; order_spend:</a:t>
            </a:r>
            <a:r>
              <a:rPr lang="en-US" sz="2400">
                <a:solidFill>
                  <a:schemeClr val="dk1"/>
                </a:solidFill>
              </a:rPr>
              <a:t> L</a:t>
            </a:r>
            <a:r>
              <a:rPr lang="en-US" sz="2400">
                <a:solidFill>
                  <a:schemeClr val="dk1"/>
                </a:solidFill>
              </a:rPr>
              <a:t>ess money can be used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84" name="Google Shape;284;g1a49f8eb4e3_4_29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Cluster 2 aka Prudent Buyers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g1a49f8eb4e3_4_44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g1a49f8eb4e3_4_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06130"/>
            <a:ext cx="12039601" cy="190137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1a49f8eb4e3_4_44"/>
          <p:cNvSpPr/>
          <p:nvPr/>
        </p:nvSpPr>
        <p:spPr>
          <a:xfrm>
            <a:off x="113125" y="2345075"/>
            <a:ext cx="11816400" cy="517200"/>
          </a:xfrm>
          <a:prstGeom prst="rect">
            <a:avLst/>
          </a:prstGeom>
          <a:noFill/>
          <a:ln cap="flat" cmpd="sng" w="28575">
            <a:solidFill>
              <a:srgbClr val="FFD1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120"/>
              </a:solidFill>
            </a:endParaRPr>
          </a:p>
        </p:txBody>
      </p:sp>
      <p:sp>
        <p:nvSpPr>
          <p:cNvPr id="292" name="Google Shape;292;g1a49f8eb4e3_4_44"/>
          <p:cNvSpPr txBox="1"/>
          <p:nvPr/>
        </p:nvSpPr>
        <p:spPr>
          <a:xfrm>
            <a:off x="580000" y="3265900"/>
            <a:ext cx="11108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High sub_times</a:t>
            </a:r>
            <a:r>
              <a:rPr b="1" lang="en-US" sz="2400">
                <a:solidFill>
                  <a:schemeClr val="dk1"/>
                </a:solidFill>
              </a:rPr>
              <a:t>:</a:t>
            </a:r>
            <a:r>
              <a:rPr lang="en-US" sz="2400">
                <a:solidFill>
                  <a:schemeClr val="dk1"/>
                </a:solidFill>
              </a:rPr>
              <a:t> Making l</a:t>
            </a:r>
            <a:r>
              <a:rPr lang="en-US" sz="2400">
                <a:solidFill>
                  <a:schemeClr val="dk1"/>
                </a:solidFill>
              </a:rPr>
              <a:t>ong-term subscriptions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Low item_per_view &amp; points_per_add: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Has developed a stable taste and does not like to try fresh products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93" name="Google Shape;293;g1a49f8eb4e3_4_44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Cluster 3 aka Loyal Fans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2"/>
          <p:cNvGrpSpPr/>
          <p:nvPr/>
        </p:nvGrpSpPr>
        <p:grpSpPr>
          <a:xfrm>
            <a:off x="1223875" y="898111"/>
            <a:ext cx="6230244" cy="2462230"/>
            <a:chOff x="1125755" y="1187890"/>
            <a:chExt cx="5709011" cy="1377086"/>
          </a:xfrm>
        </p:grpSpPr>
        <p:sp>
          <p:nvSpPr>
            <p:cNvPr id="98" name="Google Shape;98;p2"/>
            <p:cNvSpPr txBox="1"/>
            <p:nvPr/>
          </p:nvSpPr>
          <p:spPr>
            <a:xfrm>
              <a:off x="1125766" y="1691299"/>
              <a:ext cx="5709000" cy="25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</a:rPr>
                <a:t>01.  </a:t>
              </a:r>
              <a:r>
                <a:rPr b="1" lang="en-US" sz="2400">
                  <a:solidFill>
                    <a:srgbClr val="3F3F3F"/>
                  </a:solidFill>
                </a:rPr>
                <a:t>PROBLEM STATEMENT</a:t>
              </a:r>
              <a:endParaRPr b="1" i="0" sz="2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 txBox="1"/>
            <p:nvPr/>
          </p:nvSpPr>
          <p:spPr>
            <a:xfrm>
              <a:off x="1125756" y="1187890"/>
              <a:ext cx="3519000" cy="60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2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</a:t>
              </a:r>
              <a:endParaRPr b="1" i="0" sz="3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200">
                <a:solidFill>
                  <a:srgbClr val="3F3F3F"/>
                </a:solidFill>
              </a:endParaRPr>
            </a:p>
          </p:txBody>
        </p:sp>
        <p:sp>
          <p:nvSpPr>
            <p:cNvPr id="100" name="Google Shape;100;p2"/>
            <p:cNvSpPr txBox="1"/>
            <p:nvPr/>
          </p:nvSpPr>
          <p:spPr>
            <a:xfrm>
              <a:off x="1125755" y="2306676"/>
              <a:ext cx="5259600" cy="25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</a:rPr>
                <a:t>03.  MODELS &amp; RESULTS</a:t>
              </a:r>
              <a:endParaRPr b="1" sz="2400">
                <a:solidFill>
                  <a:srgbClr val="3F3F3F"/>
                </a:solidFill>
              </a:endParaRPr>
            </a:p>
          </p:txBody>
        </p:sp>
      </p:grpSp>
      <p:pic>
        <p:nvPicPr>
          <p:cNvPr id="101" name="Google Shape;10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6850194" y="1591494"/>
            <a:ext cx="7772401" cy="3654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 txBox="1"/>
          <p:nvPr/>
        </p:nvSpPr>
        <p:spPr>
          <a:xfrm>
            <a:off x="1223887" y="2348430"/>
            <a:ext cx="623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F3F3F"/>
                </a:solidFill>
              </a:rPr>
              <a:t>02.  EXPLORATORY DATA ANALYSIS</a:t>
            </a:r>
            <a:endParaRPr b="1" i="0" sz="24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1223875" y="3429000"/>
            <a:ext cx="573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F3F3F"/>
                </a:solidFill>
              </a:rPr>
              <a:t>04.  INSIGHTS</a:t>
            </a:r>
            <a:endParaRPr b="1" sz="2400">
              <a:solidFill>
                <a:srgbClr val="3F3F3F"/>
              </a:solidFill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1223875" y="3959338"/>
            <a:ext cx="573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F3F3F"/>
                </a:solidFill>
              </a:rPr>
              <a:t>05.  NEXT STEP WORK</a:t>
            </a:r>
            <a:endParaRPr b="1" sz="24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a49f8eb4e3_4_55"/>
          <p:cNvSpPr txBox="1"/>
          <p:nvPr/>
        </p:nvSpPr>
        <p:spPr>
          <a:xfrm>
            <a:off x="580000" y="3265900"/>
            <a:ext cx="111081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Low</a:t>
            </a:r>
            <a:r>
              <a:rPr b="1" lang="en-US" sz="2400">
                <a:solidFill>
                  <a:schemeClr val="dk1"/>
                </a:solidFill>
              </a:rPr>
              <a:t> sub_times:</a:t>
            </a:r>
            <a:r>
              <a:rPr lang="en-US" sz="2400">
                <a:solidFill>
                  <a:schemeClr val="dk1"/>
                </a:solidFill>
              </a:rPr>
              <a:t> P</a:t>
            </a:r>
            <a:r>
              <a:rPr lang="en-US" sz="2400">
                <a:solidFill>
                  <a:schemeClr val="dk1"/>
                </a:solidFill>
              </a:rPr>
              <a:t>refer making single purchases than subscription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High order_times &amp; order_spend:</a:t>
            </a:r>
            <a:r>
              <a:rPr lang="en-US" sz="2400">
                <a:solidFill>
                  <a:schemeClr val="dk1"/>
                </a:solidFill>
              </a:rPr>
              <a:t> Loved spending money on coffee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Low item_per_view &amp; High points_per_add: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Accurately discover own interest from a large number of products and purchase them with a high probability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99" name="Google Shape;299;g1a49f8eb4e3_4_55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g1a49f8eb4e3_4_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06130"/>
            <a:ext cx="12039601" cy="190137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g1a49f8eb4e3_4_55"/>
          <p:cNvSpPr/>
          <p:nvPr/>
        </p:nvSpPr>
        <p:spPr>
          <a:xfrm>
            <a:off x="111600" y="2802275"/>
            <a:ext cx="11816400" cy="321900"/>
          </a:xfrm>
          <a:prstGeom prst="rect">
            <a:avLst/>
          </a:prstGeom>
          <a:noFill/>
          <a:ln cap="flat" cmpd="sng" w="28575">
            <a:solidFill>
              <a:srgbClr val="FFD1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120"/>
              </a:solidFill>
            </a:endParaRPr>
          </a:p>
        </p:txBody>
      </p:sp>
      <p:sp>
        <p:nvSpPr>
          <p:cNvPr id="302" name="Google Shape;302;g1a49f8eb4e3_4_55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Cluster 4 aka Precise Hunters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g1a49f8eb4e3_0_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9923" y="990599"/>
            <a:ext cx="5715000" cy="57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g1a49f8eb4e3_0_70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9" name="Google Shape;309;g1a49f8eb4e3_0_70"/>
          <p:cNvGrpSpPr/>
          <p:nvPr/>
        </p:nvGrpSpPr>
        <p:grpSpPr>
          <a:xfrm>
            <a:off x="0" y="1039632"/>
            <a:ext cx="8355983" cy="5003700"/>
            <a:chOff x="2305269" y="1130300"/>
            <a:chExt cx="8355983" cy="5003700"/>
          </a:xfrm>
        </p:grpSpPr>
        <p:sp>
          <p:nvSpPr>
            <p:cNvPr id="310" name="Google Shape;310;g1a49f8eb4e3_0_70"/>
            <p:cNvSpPr/>
            <p:nvPr/>
          </p:nvSpPr>
          <p:spPr>
            <a:xfrm>
              <a:off x="2305269" y="1130300"/>
              <a:ext cx="4193700" cy="5003700"/>
            </a:xfrm>
            <a:prstGeom prst="rect">
              <a:avLst/>
            </a:prstGeom>
            <a:solidFill>
              <a:srgbClr val="7F7F7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g1a49f8eb4e3_0_70"/>
            <p:cNvSpPr txBox="1"/>
            <p:nvPr/>
          </p:nvSpPr>
          <p:spPr>
            <a:xfrm>
              <a:off x="5111741" y="2285294"/>
              <a:ext cx="2296200" cy="58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PART 0</a:t>
              </a:r>
              <a:r>
                <a:rPr lang="en-US" sz="4000">
                  <a:solidFill>
                    <a:schemeClr val="lt1"/>
                  </a:solidFill>
                </a:rPr>
                <a:t>4</a:t>
              </a:r>
              <a:endParaRPr/>
            </a:p>
          </p:txBody>
        </p:sp>
        <p:sp>
          <p:nvSpPr>
            <p:cNvPr id="312" name="Google Shape;312;g1a49f8eb4e3_0_70"/>
            <p:cNvSpPr txBox="1"/>
            <p:nvPr/>
          </p:nvSpPr>
          <p:spPr>
            <a:xfrm>
              <a:off x="4981352" y="3346908"/>
              <a:ext cx="5679900" cy="10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3F3F3F"/>
                  </a:solidFill>
                </a:rPr>
                <a:t>INSIGHTS</a:t>
              </a:r>
              <a:endParaRPr b="1" sz="3200">
                <a:solidFill>
                  <a:srgbClr val="3F3F3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200">
                <a:solidFill>
                  <a:srgbClr val="3F3F3F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g1a7a659c139_2_85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18" name="Google Shape;318;g1a7a659c139_2_85"/>
          <p:cNvGraphicFramePr/>
          <p:nvPr/>
        </p:nvGraphicFramePr>
        <p:xfrm>
          <a:off x="952500" y="139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{7686AACE-37D2-43D6-9DD5-CB89B27C1697}</a:tableStyleId>
              </a:tblPr>
              <a:tblGrid>
                <a:gridCol w="1111800"/>
                <a:gridCol w="1537275"/>
                <a:gridCol w="1506400"/>
                <a:gridCol w="6329675"/>
              </a:tblGrid>
              <a:tr h="417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Cluster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Customers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Name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Main Characteristic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0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42310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Occasional Visitors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Hardly login and view </a:t>
                      </a:r>
                      <a:r>
                        <a:rPr lang="en-US" sz="2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Microsoft Yahei"/>
                          <a:ea typeface="Microsoft Yahei"/>
                          <a:cs typeface="Microsoft Yahei"/>
                          <a:sym typeface="Microsoft Yahei"/>
                        </a:rPr>
                        <a:t>commodity, rarely buy goods and give feedback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1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504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Curious Taster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Generate interest in a huge part of products they see and make purchase, spending more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2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3997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Prudent Buyers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Compare repeatedly before buying and spend less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3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165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Loyal Fans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Long-term subscript, spend more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4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81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Precise Hunters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Accurately discover  interest from a large number of products and purchase them with a high probability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9" name="Google Shape;319;g1a7a659c139_2_85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Review of </a:t>
            </a:r>
            <a:r>
              <a:rPr b="1" lang="en-US" sz="3200">
                <a:solidFill>
                  <a:schemeClr val="accent1"/>
                </a:solidFill>
              </a:rPr>
              <a:t>5 clusters</a:t>
            </a:r>
            <a:endParaRPr b="1" sz="3200">
              <a:solidFill>
                <a:schemeClr val="accent1"/>
              </a:solidFill>
            </a:endParaRPr>
          </a:p>
        </p:txBody>
      </p:sp>
      <p:sp>
        <p:nvSpPr>
          <p:cNvPr id="320" name="Google Shape;320;g1a7a659c139_2_85"/>
          <p:cNvSpPr/>
          <p:nvPr/>
        </p:nvSpPr>
        <p:spPr>
          <a:xfrm>
            <a:off x="960450" y="1904075"/>
            <a:ext cx="10480800" cy="758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g1a49f8eb4e3_4_74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g1a49f8eb4e3_4_74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Cluster 0 aka Occasional Visitors(the largest group)</a:t>
            </a:r>
            <a:endParaRPr b="1" sz="3200">
              <a:solidFill>
                <a:schemeClr val="accent1"/>
              </a:solidFill>
            </a:endParaRPr>
          </a:p>
        </p:txBody>
      </p:sp>
      <p:pic>
        <p:nvPicPr>
          <p:cNvPr id="327" name="Google Shape;327;g1a49f8eb4e3_4_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5225" y="1117400"/>
            <a:ext cx="10467725" cy="48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g1a7a659c139_2_91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33" name="Google Shape;333;g1a7a659c139_2_91"/>
          <p:cNvGraphicFramePr/>
          <p:nvPr/>
        </p:nvGraphicFramePr>
        <p:xfrm>
          <a:off x="952500" y="139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{7686AACE-37D2-43D6-9DD5-CB89B27C1697}</a:tableStyleId>
              </a:tblPr>
              <a:tblGrid>
                <a:gridCol w="1111800"/>
                <a:gridCol w="1537275"/>
                <a:gridCol w="1506400"/>
                <a:gridCol w="6329675"/>
              </a:tblGrid>
              <a:tr h="417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Cluster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Customers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Name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Main Characteristic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0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42310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Occasional Visitors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Hardly login and view </a:t>
                      </a:r>
                      <a:r>
                        <a:rPr lang="en-US" sz="2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Microsoft Yahei"/>
                          <a:ea typeface="Microsoft Yahei"/>
                          <a:cs typeface="Microsoft Yahei"/>
                          <a:sym typeface="Microsoft Yahei"/>
                        </a:rPr>
                        <a:t>commodity, rarely buy goods and give feedback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1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504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Curious Taster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Generate interest in a huge part of products they see and make purchase, spending more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2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3997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Prudent Buyers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Compare repeatedly before buying and spend less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3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165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Loyal Fans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Long-term subscript, spend more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4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81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Precise Hunters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Accurately discover  interest from a large number of products and purchase them with a high probability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34" name="Google Shape;334;g1a7a659c139_2_91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Review of 5 clusters</a:t>
            </a:r>
            <a:endParaRPr b="1" sz="3200">
              <a:solidFill>
                <a:schemeClr val="accent1"/>
              </a:solidFill>
            </a:endParaRPr>
          </a:p>
        </p:txBody>
      </p:sp>
      <p:sp>
        <p:nvSpPr>
          <p:cNvPr id="335" name="Google Shape;335;g1a7a659c139_2_91"/>
          <p:cNvSpPr/>
          <p:nvPr/>
        </p:nvSpPr>
        <p:spPr>
          <a:xfrm>
            <a:off x="954675" y="2673100"/>
            <a:ext cx="10480800" cy="758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g1a49f8eb4e3_4_106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g1a49f8eb4e3_4_106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Cluster 1 aka Curious Taster</a:t>
            </a:r>
            <a:endParaRPr b="1" sz="3200">
              <a:solidFill>
                <a:schemeClr val="accent1"/>
              </a:solidFill>
            </a:endParaRPr>
          </a:p>
        </p:txBody>
      </p:sp>
      <p:pic>
        <p:nvPicPr>
          <p:cNvPr id="342" name="Google Shape;342;g1a49f8eb4e3_4_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663" y="1379700"/>
            <a:ext cx="10888680" cy="409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g1a7a659c139_2_99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48" name="Google Shape;348;g1a7a659c139_2_99"/>
          <p:cNvGraphicFramePr/>
          <p:nvPr/>
        </p:nvGraphicFramePr>
        <p:xfrm>
          <a:off x="952500" y="139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{7686AACE-37D2-43D6-9DD5-CB89B27C1697}</a:tableStyleId>
              </a:tblPr>
              <a:tblGrid>
                <a:gridCol w="1111800"/>
                <a:gridCol w="1537275"/>
                <a:gridCol w="1506400"/>
                <a:gridCol w="6329675"/>
              </a:tblGrid>
              <a:tr h="417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Cluster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Customers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Name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Main Characteristic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0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42310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Occasional Visitors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Hardly login and view </a:t>
                      </a:r>
                      <a:r>
                        <a:rPr lang="en-US" sz="2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Microsoft Yahei"/>
                          <a:ea typeface="Microsoft Yahei"/>
                          <a:cs typeface="Microsoft Yahei"/>
                          <a:sym typeface="Microsoft Yahei"/>
                        </a:rPr>
                        <a:t>commodity, rarely buy goods and give feedback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1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504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Curious Taster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Generate interest in a huge part of products they see and make purchase, spending more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2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3997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Prudent Buyers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Compare repeatedly before buying and spend less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3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165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Loyal Fans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Long-term subscript, spend more money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4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81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Precise Hunters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</a:rPr>
                        <a:t>Accurately discover  interest from a large number of products and purchase them with a high probability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D12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49" name="Google Shape;349;g1a7a659c139_2_99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Review of 5 clusters</a:t>
            </a:r>
            <a:endParaRPr b="1" sz="3200">
              <a:solidFill>
                <a:schemeClr val="accent1"/>
              </a:solidFill>
            </a:endParaRPr>
          </a:p>
        </p:txBody>
      </p:sp>
      <p:sp>
        <p:nvSpPr>
          <p:cNvPr id="350" name="Google Shape;350;g1a7a659c139_2_99"/>
          <p:cNvSpPr/>
          <p:nvPr/>
        </p:nvSpPr>
        <p:spPr>
          <a:xfrm>
            <a:off x="954675" y="3499900"/>
            <a:ext cx="10480800" cy="758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g1a49f8eb4e3_4_122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g1a49f8eb4e3_4_122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Cluster 2 aka Prudent Buyers</a:t>
            </a:r>
            <a:endParaRPr b="1" sz="3200">
              <a:solidFill>
                <a:schemeClr val="accent1"/>
              </a:solidFill>
            </a:endParaRPr>
          </a:p>
        </p:txBody>
      </p:sp>
      <p:pic>
        <p:nvPicPr>
          <p:cNvPr id="357" name="Google Shape;357;g1a49f8eb4e3_4_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262" y="965000"/>
            <a:ext cx="11343475" cy="449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g17fcb7efe29_6_23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g17fcb7efe29_6_23"/>
          <p:cNvPicPr preferRelativeResize="0"/>
          <p:nvPr/>
        </p:nvPicPr>
        <p:blipFill rotWithShape="1">
          <a:blip r:embed="rId5">
            <a:alphaModFix/>
          </a:blip>
          <a:srcRect b="14675" l="4516" r="0" t="73813"/>
          <a:stretch/>
        </p:blipFill>
        <p:spPr>
          <a:xfrm>
            <a:off x="9486600" y="4470900"/>
            <a:ext cx="2631950" cy="37962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g17fcb7efe29_6_23"/>
          <p:cNvSpPr txBox="1"/>
          <p:nvPr/>
        </p:nvSpPr>
        <p:spPr>
          <a:xfrm>
            <a:off x="1621825" y="4677600"/>
            <a:ext cx="99477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Subscribers are mostly concentrated in the central and southeastern part of Singapore. Marina bay has the highest number of subscribers.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Choosing the most suitable location also requires a combination of other objective factors, such as store rent.</a:t>
            </a:r>
            <a:endParaRPr sz="2200"/>
          </a:p>
        </p:txBody>
      </p:sp>
      <p:pic>
        <p:nvPicPr>
          <p:cNvPr id="365" name="Google Shape;365;g17fcb7efe29_6_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96007" y="1281125"/>
            <a:ext cx="5933518" cy="3189776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g17fcb7efe29_6_23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Distribution of subscribers in Singapore</a:t>
            </a:r>
            <a:endParaRPr b="1" sz="3200">
              <a:solidFill>
                <a:schemeClr val="accent1"/>
              </a:solidFill>
            </a:endParaRPr>
          </a:p>
        </p:txBody>
      </p:sp>
      <p:pic>
        <p:nvPicPr>
          <p:cNvPr id="367" name="Google Shape;367;g17fcb7efe29_6_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6725" y="1281125"/>
            <a:ext cx="5650550" cy="318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a7a659c139_2_1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Prices of stores in different locations</a:t>
            </a:r>
            <a:endParaRPr b="1" sz="3200">
              <a:solidFill>
                <a:schemeClr val="accent1"/>
              </a:solidFill>
            </a:endParaRPr>
          </a:p>
        </p:txBody>
      </p:sp>
      <p:pic>
        <p:nvPicPr>
          <p:cNvPr id="373" name="Google Shape;373;g1a7a659c139_2_1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g1a7a659c139_2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009" y="1379625"/>
            <a:ext cx="5968242" cy="309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g1a7a659c139_2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575" y="1379613"/>
            <a:ext cx="5913651" cy="3091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g1a7a659c139_2_1"/>
          <p:cNvPicPr preferRelativeResize="0"/>
          <p:nvPr/>
        </p:nvPicPr>
        <p:blipFill rotWithShape="1">
          <a:blip r:embed="rId6">
            <a:alphaModFix/>
          </a:blip>
          <a:srcRect b="14675" l="4516" r="0" t="73813"/>
          <a:stretch/>
        </p:blipFill>
        <p:spPr>
          <a:xfrm>
            <a:off x="9420300" y="4470813"/>
            <a:ext cx="2631950" cy="379625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g1a7a659c139_2_1"/>
          <p:cNvSpPr txBox="1"/>
          <p:nvPr/>
        </p:nvSpPr>
        <p:spPr>
          <a:xfrm>
            <a:off x="9420300" y="4766175"/>
            <a:ext cx="2771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/>
              <a:t>1100                     3100                    5000</a:t>
            </a:r>
            <a:r>
              <a:rPr lang="en-US" sz="1100"/>
              <a:t>   </a:t>
            </a:r>
            <a:endParaRPr sz="1100"/>
          </a:p>
        </p:txBody>
      </p:sp>
      <p:sp>
        <p:nvSpPr>
          <p:cNvPr id="378" name="Google Shape;378;g1a7a659c139_2_1"/>
          <p:cNvSpPr txBox="1"/>
          <p:nvPr/>
        </p:nvSpPr>
        <p:spPr>
          <a:xfrm>
            <a:off x="96575" y="872913"/>
            <a:ext cx="3100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700">
                <a:solidFill>
                  <a:schemeClr val="dk1"/>
                </a:solidFill>
              </a:rPr>
              <a:t>Distribution of subscribers:</a:t>
            </a:r>
            <a:endParaRPr sz="3400"/>
          </a:p>
        </p:txBody>
      </p:sp>
      <p:sp>
        <p:nvSpPr>
          <p:cNvPr id="379" name="Google Shape;379;g1a7a659c139_2_1"/>
          <p:cNvSpPr txBox="1"/>
          <p:nvPr/>
        </p:nvSpPr>
        <p:spPr>
          <a:xfrm>
            <a:off x="6010225" y="872925"/>
            <a:ext cx="3779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Prices of stores in different locations</a:t>
            </a:r>
            <a:r>
              <a:rPr lang="en-US" sz="1700">
                <a:solidFill>
                  <a:schemeClr val="dk1"/>
                </a:solidFill>
              </a:rPr>
              <a:t>:</a:t>
            </a:r>
            <a:endParaRPr sz="3400"/>
          </a:p>
        </p:txBody>
      </p:sp>
      <p:pic>
        <p:nvPicPr>
          <p:cNvPr id="380" name="Google Shape;380;g1a7a659c139_2_1"/>
          <p:cNvPicPr preferRelativeResize="0"/>
          <p:nvPr/>
        </p:nvPicPr>
        <p:blipFill rotWithShape="1">
          <a:blip r:embed="rId6">
            <a:alphaModFix/>
          </a:blip>
          <a:srcRect b="14675" l="4516" r="0" t="73813"/>
          <a:stretch/>
        </p:blipFill>
        <p:spPr>
          <a:xfrm>
            <a:off x="3378275" y="4470813"/>
            <a:ext cx="2631950" cy="379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g1a7a659c139_2_1"/>
          <p:cNvSpPr txBox="1"/>
          <p:nvPr/>
        </p:nvSpPr>
        <p:spPr>
          <a:xfrm>
            <a:off x="387550" y="5122425"/>
            <a:ext cx="1140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1a7a659c139_2_1"/>
          <p:cNvSpPr txBox="1"/>
          <p:nvPr/>
        </p:nvSpPr>
        <p:spPr>
          <a:xfrm>
            <a:off x="1932275" y="4977550"/>
            <a:ext cx="103890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The largest number of customers and rents are in the upper-middle range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200"/>
              <a:buAutoNum type="arabicPeriod"/>
            </a:pPr>
            <a:r>
              <a:rPr lang="en-US" sz="2200">
                <a:solidFill>
                  <a:srgbClr val="9900FF"/>
                </a:solidFill>
              </a:rPr>
              <a:t>Medium number of potential customers and low rent fee.</a:t>
            </a:r>
            <a:endParaRPr sz="2200">
              <a:solidFill>
                <a:srgbClr val="9900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200"/>
              <a:buAutoNum type="arabicPeriod"/>
            </a:pPr>
            <a:r>
              <a:rPr lang="en-US" sz="2200">
                <a:solidFill>
                  <a:srgbClr val="CC0000"/>
                </a:solidFill>
              </a:rPr>
              <a:t>The number of customers is medium, rents are low, and its product offerings can radiate to the North Central region. </a:t>
            </a:r>
            <a:endParaRPr sz="2200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</a:rPr>
              <a:t>The triangle structure can coordinate storage capacity and passenger flow</a:t>
            </a: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383" name="Google Shape;383;g1a7a659c139_2_1"/>
          <p:cNvSpPr/>
          <p:nvPr/>
        </p:nvSpPr>
        <p:spPr>
          <a:xfrm>
            <a:off x="9318125" y="3858675"/>
            <a:ext cx="471900" cy="3540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384" name="Google Shape;384;g1a7a659c139_2_1"/>
          <p:cNvSpPr/>
          <p:nvPr/>
        </p:nvSpPr>
        <p:spPr>
          <a:xfrm>
            <a:off x="11036825" y="3134125"/>
            <a:ext cx="471900" cy="446400"/>
          </a:xfrm>
          <a:prstGeom prst="rect">
            <a:avLst/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g1a7a659c139_2_1"/>
          <p:cNvSpPr/>
          <p:nvPr/>
        </p:nvSpPr>
        <p:spPr>
          <a:xfrm>
            <a:off x="9689575" y="2718075"/>
            <a:ext cx="471900" cy="3540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386" name="Google Shape;386;g1a7a659c139_2_1"/>
          <p:cNvSpPr/>
          <p:nvPr/>
        </p:nvSpPr>
        <p:spPr>
          <a:xfrm>
            <a:off x="256175" y="4641600"/>
            <a:ext cx="1412100" cy="15165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</a:rPr>
              <a:t>Potential physical outlet location:</a:t>
            </a:r>
            <a:endParaRPr b="1" sz="1300"/>
          </a:p>
        </p:txBody>
      </p:sp>
      <p:cxnSp>
        <p:nvCxnSpPr>
          <p:cNvPr id="387" name="Google Shape;387;g1a7a659c139_2_1"/>
          <p:cNvCxnSpPr>
            <a:endCxn id="383" idx="0"/>
          </p:cNvCxnSpPr>
          <p:nvPr/>
        </p:nvCxnSpPr>
        <p:spPr>
          <a:xfrm flipH="1">
            <a:off x="9554075" y="3072075"/>
            <a:ext cx="371400" cy="786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88" name="Google Shape;388;g1a7a659c139_2_1"/>
          <p:cNvCxnSpPr>
            <a:stCxn id="384" idx="1"/>
            <a:endCxn id="383" idx="0"/>
          </p:cNvCxnSpPr>
          <p:nvPr/>
        </p:nvCxnSpPr>
        <p:spPr>
          <a:xfrm flipH="1">
            <a:off x="9554225" y="3357325"/>
            <a:ext cx="1482600" cy="501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89" name="Google Shape;389;g1a7a659c139_2_1"/>
          <p:cNvCxnSpPr>
            <a:endCxn id="385" idx="2"/>
          </p:cNvCxnSpPr>
          <p:nvPr/>
        </p:nvCxnSpPr>
        <p:spPr>
          <a:xfrm rot="10800000">
            <a:off x="9925525" y="3072075"/>
            <a:ext cx="1111200" cy="21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9923" y="990599"/>
            <a:ext cx="5715000" cy="57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3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3"/>
          <p:cNvGrpSpPr/>
          <p:nvPr/>
        </p:nvGrpSpPr>
        <p:grpSpPr>
          <a:xfrm>
            <a:off x="0" y="1039632"/>
            <a:ext cx="8355983" cy="5003700"/>
            <a:chOff x="2305269" y="1130300"/>
            <a:chExt cx="8355983" cy="5003700"/>
          </a:xfrm>
        </p:grpSpPr>
        <p:sp>
          <p:nvSpPr>
            <p:cNvPr id="113" name="Google Shape;113;p3"/>
            <p:cNvSpPr/>
            <p:nvPr/>
          </p:nvSpPr>
          <p:spPr>
            <a:xfrm>
              <a:off x="2305269" y="1130300"/>
              <a:ext cx="4193700" cy="5003700"/>
            </a:xfrm>
            <a:prstGeom prst="rect">
              <a:avLst/>
            </a:prstGeom>
            <a:solidFill>
              <a:srgbClr val="7F7F7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3"/>
            <p:cNvSpPr txBox="1"/>
            <p:nvPr/>
          </p:nvSpPr>
          <p:spPr>
            <a:xfrm>
              <a:off x="5111741" y="2285294"/>
              <a:ext cx="2296200" cy="58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PART 0</a:t>
              </a:r>
              <a:r>
                <a:rPr lang="en-US" sz="4000">
                  <a:solidFill>
                    <a:schemeClr val="lt1"/>
                  </a:solidFill>
                </a:rPr>
                <a:t>1</a:t>
              </a:r>
              <a:endParaRPr/>
            </a:p>
          </p:txBody>
        </p:sp>
        <p:sp>
          <p:nvSpPr>
            <p:cNvPr id="115" name="Google Shape;115;p3"/>
            <p:cNvSpPr txBox="1"/>
            <p:nvPr/>
          </p:nvSpPr>
          <p:spPr>
            <a:xfrm>
              <a:off x="4981352" y="3346908"/>
              <a:ext cx="56799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en-US" sz="3200">
                  <a:solidFill>
                    <a:srgbClr val="3F3F3F"/>
                  </a:solidFill>
                </a:rPr>
                <a:t>PROBLEM STATEMENT</a:t>
              </a:r>
              <a:endParaRPr b="1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g1a49f8eb4e3_0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9923" y="990599"/>
            <a:ext cx="5715000" cy="57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g1a49f8eb4e3_0_82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6" name="Google Shape;396;g1a49f8eb4e3_0_82"/>
          <p:cNvGrpSpPr/>
          <p:nvPr/>
        </p:nvGrpSpPr>
        <p:grpSpPr>
          <a:xfrm>
            <a:off x="0" y="1039632"/>
            <a:ext cx="8355983" cy="5003700"/>
            <a:chOff x="2305269" y="1130300"/>
            <a:chExt cx="8355983" cy="5003700"/>
          </a:xfrm>
        </p:grpSpPr>
        <p:sp>
          <p:nvSpPr>
            <p:cNvPr id="397" name="Google Shape;397;g1a49f8eb4e3_0_82"/>
            <p:cNvSpPr/>
            <p:nvPr/>
          </p:nvSpPr>
          <p:spPr>
            <a:xfrm>
              <a:off x="2305269" y="1130300"/>
              <a:ext cx="4193700" cy="5003700"/>
            </a:xfrm>
            <a:prstGeom prst="rect">
              <a:avLst/>
            </a:prstGeom>
            <a:solidFill>
              <a:srgbClr val="7F7F7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g1a49f8eb4e3_0_82"/>
            <p:cNvSpPr txBox="1"/>
            <p:nvPr/>
          </p:nvSpPr>
          <p:spPr>
            <a:xfrm>
              <a:off x="5111741" y="2285294"/>
              <a:ext cx="2296200" cy="58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PART 0</a:t>
              </a:r>
              <a:r>
                <a:rPr lang="en-US" sz="4000">
                  <a:solidFill>
                    <a:schemeClr val="lt1"/>
                  </a:solidFill>
                </a:rPr>
                <a:t>5</a:t>
              </a:r>
              <a:endParaRPr/>
            </a:p>
          </p:txBody>
        </p:sp>
        <p:sp>
          <p:nvSpPr>
            <p:cNvPr id="399" name="Google Shape;399;g1a49f8eb4e3_0_82"/>
            <p:cNvSpPr txBox="1"/>
            <p:nvPr/>
          </p:nvSpPr>
          <p:spPr>
            <a:xfrm>
              <a:off x="4981352" y="3346908"/>
              <a:ext cx="5679900" cy="15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3F3F3F"/>
                  </a:solidFill>
                </a:rPr>
                <a:t>NEXT STEP WORKS</a:t>
              </a:r>
              <a:endParaRPr b="1" sz="3200">
                <a:solidFill>
                  <a:srgbClr val="3F3F3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200">
                <a:solidFill>
                  <a:srgbClr val="3F3F3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200">
                <a:solidFill>
                  <a:srgbClr val="3F3F3F"/>
                </a:solidFill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g1a7a659c139_1_42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g1a7a659c139_1_42"/>
          <p:cNvGrpSpPr/>
          <p:nvPr/>
        </p:nvGrpSpPr>
        <p:grpSpPr>
          <a:xfrm>
            <a:off x="446975" y="861375"/>
            <a:ext cx="3666135" cy="5135262"/>
            <a:chOff x="831747" y="2180086"/>
            <a:chExt cx="3401499" cy="3321000"/>
          </a:xfrm>
        </p:grpSpPr>
        <p:sp>
          <p:nvSpPr>
            <p:cNvPr id="406" name="Google Shape;406;g1a7a659c139_1_42"/>
            <p:cNvSpPr/>
            <p:nvPr/>
          </p:nvSpPr>
          <p:spPr>
            <a:xfrm>
              <a:off x="831747" y="2180086"/>
              <a:ext cx="3401400" cy="3321000"/>
            </a:xfrm>
            <a:prstGeom prst="rect">
              <a:avLst/>
            </a:prstGeom>
            <a:solidFill>
              <a:srgbClr val="7F7F7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g1a7a659c139_1_42"/>
            <p:cNvSpPr txBox="1"/>
            <p:nvPr/>
          </p:nvSpPr>
          <p:spPr>
            <a:xfrm>
              <a:off x="941043" y="2407670"/>
              <a:ext cx="2646900" cy="8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500">
                  <a:solidFill>
                    <a:schemeClr val="dk1"/>
                  </a:solidFill>
                </a:rPr>
                <a:t>A More Comprehensive Feature Set:</a:t>
              </a:r>
              <a:endParaRPr b="1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g1a7a659c139_1_42"/>
            <p:cNvSpPr txBox="1"/>
            <p:nvPr/>
          </p:nvSpPr>
          <p:spPr>
            <a:xfrm>
              <a:off x="973145" y="3686642"/>
              <a:ext cx="3260100" cy="109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"/>
                <a:buFont typeface="Arial"/>
                <a:buNone/>
              </a:pPr>
              <a:r>
                <a:rPr lang="en-US" sz="1900">
                  <a:solidFill>
                    <a:schemeClr val="dk1"/>
                  </a:solidFill>
                </a:rPr>
                <a:t>Extract more characteristics of customers from the data to obtain a more accurate description</a:t>
              </a:r>
              <a:endParaRPr sz="1900"/>
            </a:p>
          </p:txBody>
        </p:sp>
        <p:sp>
          <p:nvSpPr>
            <p:cNvPr id="409" name="Google Shape;409;g1a7a659c139_1_42"/>
            <p:cNvSpPr/>
            <p:nvPr/>
          </p:nvSpPr>
          <p:spPr>
            <a:xfrm>
              <a:off x="3424379" y="2451687"/>
              <a:ext cx="410100" cy="410100"/>
            </a:xfrm>
            <a:prstGeom prst="rect">
              <a:avLst/>
            </a:prstGeom>
            <a:gradFill>
              <a:gsLst>
                <a:gs pos="0">
                  <a:srgbClr val="C7A17E"/>
                </a:gs>
                <a:gs pos="60000">
                  <a:schemeClr val="accent1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  <a:effectLst>
              <a:outerShdw blurRad="76200" rotWithShape="0" algn="ctr" dir="5400000" dist="50800">
                <a:schemeClr val="accent1">
                  <a:alpha val="20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0" name="Google Shape;410;g1a7a659c139_1_42"/>
          <p:cNvGrpSpPr/>
          <p:nvPr/>
        </p:nvGrpSpPr>
        <p:grpSpPr>
          <a:xfrm>
            <a:off x="8066975" y="861375"/>
            <a:ext cx="3666135" cy="5135262"/>
            <a:chOff x="831747" y="2180086"/>
            <a:chExt cx="3401499" cy="3321000"/>
          </a:xfrm>
        </p:grpSpPr>
        <p:sp>
          <p:nvSpPr>
            <p:cNvPr id="411" name="Google Shape;411;g1a7a659c139_1_42"/>
            <p:cNvSpPr/>
            <p:nvPr/>
          </p:nvSpPr>
          <p:spPr>
            <a:xfrm>
              <a:off x="831747" y="2180086"/>
              <a:ext cx="3401400" cy="3321000"/>
            </a:xfrm>
            <a:prstGeom prst="rect">
              <a:avLst/>
            </a:prstGeom>
            <a:solidFill>
              <a:srgbClr val="7F7F7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g1a7a659c139_1_42"/>
            <p:cNvSpPr txBox="1"/>
            <p:nvPr/>
          </p:nvSpPr>
          <p:spPr>
            <a:xfrm>
              <a:off x="941043" y="2407670"/>
              <a:ext cx="2646900" cy="8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500">
                  <a:solidFill>
                    <a:schemeClr val="dk1"/>
                  </a:solidFill>
                </a:rPr>
                <a:t>Better Insights and marketing strategy:</a:t>
              </a:r>
              <a:endParaRPr b="1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g1a7a659c139_1_42"/>
            <p:cNvSpPr txBox="1"/>
            <p:nvPr/>
          </p:nvSpPr>
          <p:spPr>
            <a:xfrm>
              <a:off x="973145" y="3489527"/>
              <a:ext cx="3260100" cy="19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900">
                  <a:solidFill>
                    <a:schemeClr val="dk1"/>
                  </a:solidFill>
                </a:rPr>
                <a:t>Strengthen the link </a:t>
              </a:r>
              <a:r>
                <a:rPr lang="en-US" sz="1900">
                  <a:solidFill>
                    <a:schemeClr val="dk1"/>
                  </a:solidFill>
                </a:rPr>
                <a:t>between</a:t>
              </a:r>
              <a:r>
                <a:rPr lang="en-US" sz="1900">
                  <a:solidFill>
                    <a:schemeClr val="dk1"/>
                  </a:solidFill>
                </a:rPr>
                <a:t> clustering result and insights</a:t>
              </a:r>
              <a:endParaRPr sz="19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9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900">
                  <a:solidFill>
                    <a:schemeClr val="dk1"/>
                  </a:solidFill>
                </a:rPr>
                <a:t>Find better insights and </a:t>
              </a:r>
              <a:r>
                <a:rPr lang="en-US" sz="1900">
                  <a:solidFill>
                    <a:schemeClr val="dk1"/>
                  </a:solidFill>
                </a:rPr>
                <a:t>make</a:t>
              </a:r>
              <a:r>
                <a:rPr lang="en-US" sz="1900">
                  <a:solidFill>
                    <a:schemeClr val="dk1"/>
                  </a:solidFill>
                </a:rPr>
                <a:t> better strategies based on theories and former examples in commercial field</a:t>
              </a:r>
              <a:endParaRPr sz="1900">
                <a:solidFill>
                  <a:schemeClr val="dk1"/>
                </a:solidFill>
              </a:endParaRPr>
            </a:p>
          </p:txBody>
        </p:sp>
        <p:sp>
          <p:nvSpPr>
            <p:cNvPr id="414" name="Google Shape;414;g1a7a659c139_1_42"/>
            <p:cNvSpPr/>
            <p:nvPr/>
          </p:nvSpPr>
          <p:spPr>
            <a:xfrm>
              <a:off x="3424379" y="2451687"/>
              <a:ext cx="410100" cy="410100"/>
            </a:xfrm>
            <a:prstGeom prst="rect">
              <a:avLst/>
            </a:prstGeom>
            <a:gradFill>
              <a:gsLst>
                <a:gs pos="0">
                  <a:srgbClr val="C7A17E"/>
                </a:gs>
                <a:gs pos="60000">
                  <a:schemeClr val="accent1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  <a:effectLst>
              <a:outerShdw blurRad="76200" rotWithShape="0" algn="ctr" dir="5400000" dist="50800">
                <a:schemeClr val="accent1">
                  <a:alpha val="20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15" name="Google Shape;415;g1a7a659c139_1_42"/>
          <p:cNvCxnSpPr/>
          <p:nvPr/>
        </p:nvCxnSpPr>
        <p:spPr>
          <a:xfrm>
            <a:off x="4448950" y="3745025"/>
            <a:ext cx="3390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g1a49f8eb4e3_9_39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1" name="Google Shape;421;g1a49f8eb4e3_9_39"/>
          <p:cNvGrpSpPr/>
          <p:nvPr/>
        </p:nvGrpSpPr>
        <p:grpSpPr>
          <a:xfrm>
            <a:off x="1167981" y="861367"/>
            <a:ext cx="4038482" cy="5135262"/>
            <a:chOff x="831747" y="2180086"/>
            <a:chExt cx="3401400" cy="3321000"/>
          </a:xfrm>
        </p:grpSpPr>
        <p:sp>
          <p:nvSpPr>
            <p:cNvPr id="422" name="Google Shape;422;g1a49f8eb4e3_9_39"/>
            <p:cNvSpPr/>
            <p:nvPr/>
          </p:nvSpPr>
          <p:spPr>
            <a:xfrm>
              <a:off x="831747" y="2180086"/>
              <a:ext cx="3401400" cy="3321000"/>
            </a:xfrm>
            <a:prstGeom prst="rect">
              <a:avLst/>
            </a:prstGeom>
            <a:solidFill>
              <a:srgbClr val="7F7F7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g1a49f8eb4e3_9_39"/>
            <p:cNvSpPr txBox="1"/>
            <p:nvPr/>
          </p:nvSpPr>
          <p:spPr>
            <a:xfrm>
              <a:off x="941043" y="2407670"/>
              <a:ext cx="2646900" cy="5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en-US" sz="2500">
                  <a:solidFill>
                    <a:schemeClr val="dk1"/>
                  </a:solidFill>
                </a:rPr>
                <a:t>Better Outlets Location Selection:</a:t>
              </a:r>
              <a:endParaRPr b="1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g1a49f8eb4e3_9_39"/>
            <p:cNvSpPr txBox="1"/>
            <p:nvPr/>
          </p:nvSpPr>
          <p:spPr>
            <a:xfrm>
              <a:off x="941035" y="3377226"/>
              <a:ext cx="3260100" cy="166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"/>
                <a:buFont typeface="Arial"/>
                <a:buNone/>
              </a:pPr>
              <a:r>
                <a:rPr lang="en-US" sz="1900">
                  <a:solidFill>
                    <a:schemeClr val="dk1"/>
                  </a:solidFill>
                </a:rPr>
                <a:t>Little information in rental fee of shops</a:t>
              </a:r>
              <a:endParaRPr sz="19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"/>
                <a:buFont typeface="Arial"/>
                <a:buNone/>
              </a:pPr>
              <a:r>
                <a:t/>
              </a:r>
              <a:endParaRPr sz="19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"/>
                <a:buFont typeface="Arial"/>
                <a:buNone/>
              </a:pPr>
              <a:r>
                <a:rPr lang="en-US" sz="1900">
                  <a:solidFill>
                    <a:schemeClr val="dk1"/>
                  </a:solidFill>
                </a:rPr>
                <a:t>Combine more information to find a better outlets location</a:t>
              </a:r>
              <a:endParaRPr sz="19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"/>
                <a:buFont typeface="Arial"/>
                <a:buNone/>
              </a:pPr>
              <a:r>
                <a:rPr lang="en-US" sz="1900">
                  <a:solidFill>
                    <a:schemeClr val="dk1"/>
                  </a:solidFill>
                </a:rPr>
                <a:t>e.g. Traffic and Tourist attraction</a:t>
              </a:r>
              <a:endParaRPr sz="1900">
                <a:solidFill>
                  <a:schemeClr val="dk1"/>
                </a:solidFill>
              </a:endParaRPr>
            </a:p>
          </p:txBody>
        </p:sp>
        <p:sp>
          <p:nvSpPr>
            <p:cNvPr id="425" name="Google Shape;425;g1a49f8eb4e3_9_39"/>
            <p:cNvSpPr/>
            <p:nvPr/>
          </p:nvSpPr>
          <p:spPr>
            <a:xfrm>
              <a:off x="3424379" y="2451687"/>
              <a:ext cx="410100" cy="410100"/>
            </a:xfrm>
            <a:prstGeom prst="rect">
              <a:avLst/>
            </a:prstGeom>
            <a:gradFill>
              <a:gsLst>
                <a:gs pos="0">
                  <a:srgbClr val="C7A17E"/>
                </a:gs>
                <a:gs pos="60000">
                  <a:schemeClr val="accent1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  <a:effectLst>
              <a:outerShdw blurRad="76200" rotWithShape="0" algn="ctr" dir="5400000" dist="50800">
                <a:schemeClr val="accent1">
                  <a:alpha val="20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g1a49f8eb4e3_9_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1212" y="174850"/>
            <a:ext cx="3774339" cy="325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g1a49f8eb4e3_9_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1212" y="3487275"/>
            <a:ext cx="3774337" cy="325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g1a49f8eb4e3_0_1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-825660" y="-1805648"/>
            <a:ext cx="13709480" cy="6445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g1a49f8eb4e3_0_129"/>
          <p:cNvSpPr txBox="1"/>
          <p:nvPr/>
        </p:nvSpPr>
        <p:spPr>
          <a:xfrm>
            <a:off x="2130015" y="3428995"/>
            <a:ext cx="7932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4FD8C8"/>
                </a:solidFill>
              </a:rPr>
              <a:t>THANKS FOR</a:t>
            </a:r>
            <a:r>
              <a:rPr b="1" lang="en-US" sz="5400">
                <a:solidFill>
                  <a:schemeClr val="accent1"/>
                </a:solidFill>
              </a:rPr>
              <a:t> </a:t>
            </a:r>
            <a:r>
              <a:rPr b="1" lang="en-US" sz="5400">
                <a:solidFill>
                  <a:srgbClr val="FFD120"/>
                </a:solidFill>
              </a:rPr>
              <a:t>WATCHING</a:t>
            </a:r>
            <a:endParaRPr>
              <a:solidFill>
                <a:srgbClr val="FFD120"/>
              </a:solidFill>
            </a:endParaRPr>
          </a:p>
        </p:txBody>
      </p:sp>
      <p:pic>
        <p:nvPicPr>
          <p:cNvPr id="434" name="Google Shape;434;g1a49f8eb4e3_0_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02665" y="5183700"/>
            <a:ext cx="986672" cy="1186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g1a49f8eb4e3_0_129"/>
          <p:cNvPicPr preferRelativeResize="0"/>
          <p:nvPr/>
        </p:nvPicPr>
        <p:blipFill rotWithShape="1">
          <a:blip r:embed="rId5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1a49f8eb4e3_0_129"/>
          <p:cNvSpPr txBox="1"/>
          <p:nvPr/>
        </p:nvSpPr>
        <p:spPr>
          <a:xfrm>
            <a:off x="6315700" y="6370050"/>
            <a:ext cx="587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Code</a:t>
            </a:r>
            <a:r>
              <a:rPr lang="en-US"/>
              <a:t>: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CaoNing-9804/MBDS_6206: User profiling analysis (github.com)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g1a49f8eb4e3_0_16"/>
          <p:cNvPicPr preferRelativeResize="0"/>
          <p:nvPr/>
        </p:nvPicPr>
        <p:blipFill rotWithShape="1">
          <a:blip r:embed="rId4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1a49f8eb4e3_0_16"/>
          <p:cNvPicPr preferRelativeResize="0"/>
          <p:nvPr/>
        </p:nvPicPr>
        <p:blipFill rotWithShape="1">
          <a:blip r:embed="rId5">
            <a:alphaModFix/>
          </a:blip>
          <a:srcRect b="10920" l="-4930" r="4929" t="-10920"/>
          <a:stretch/>
        </p:blipFill>
        <p:spPr>
          <a:xfrm>
            <a:off x="640700" y="2341100"/>
            <a:ext cx="4366853" cy="436685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1a49f8eb4e3_0_16"/>
          <p:cNvSpPr txBox="1"/>
          <p:nvPr/>
        </p:nvSpPr>
        <p:spPr>
          <a:xfrm>
            <a:off x="5943600" y="724025"/>
            <a:ext cx="48375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3F3F3F"/>
                </a:solidFill>
              </a:rPr>
              <a:t>Key Results:</a:t>
            </a:r>
            <a:endParaRPr b="1"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id="124" name="Google Shape;124;g1a49f8eb4e3_0_16" title="iSlide™ 版权声明  COPYRIGHT NOTICE"/>
          <p:cNvGrpSpPr/>
          <p:nvPr/>
        </p:nvGrpSpPr>
        <p:grpSpPr>
          <a:xfrm>
            <a:off x="640875" y="655471"/>
            <a:ext cx="11696327" cy="4201330"/>
            <a:chOff x="673100" y="1028700"/>
            <a:chExt cx="11696327" cy="3873979"/>
          </a:xfrm>
        </p:grpSpPr>
        <p:grpSp>
          <p:nvGrpSpPr>
            <p:cNvPr id="125" name="Google Shape;125;g1a49f8eb4e3_0_16"/>
            <p:cNvGrpSpPr/>
            <p:nvPr/>
          </p:nvGrpSpPr>
          <p:grpSpPr>
            <a:xfrm>
              <a:off x="6038175" y="2064688"/>
              <a:ext cx="6331253" cy="2837991"/>
              <a:chOff x="283586" y="2064688"/>
              <a:chExt cx="6421800" cy="2837991"/>
            </a:xfrm>
          </p:grpSpPr>
          <p:sp>
            <p:nvSpPr>
              <p:cNvPr id="126" name="Google Shape;126;g1a49f8eb4e3_0_16"/>
              <p:cNvSpPr txBox="1"/>
              <p:nvPr/>
            </p:nvSpPr>
            <p:spPr>
              <a:xfrm>
                <a:off x="283586" y="2064688"/>
                <a:ext cx="5866800" cy="89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rgbClr val="3F3F3F"/>
                    </a:solidFill>
                  </a:rPr>
                  <a:t>Describing customer characteristics with 8 features</a:t>
                </a:r>
                <a:endParaRPr sz="2400">
                  <a:solidFill>
                    <a:srgbClr val="3F3F3F"/>
                  </a:solidFill>
                </a:endParaRPr>
              </a:p>
            </p:txBody>
          </p:sp>
          <p:sp>
            <p:nvSpPr>
              <p:cNvPr id="127" name="Google Shape;127;g1a49f8eb4e3_0_16"/>
              <p:cNvSpPr txBox="1"/>
              <p:nvPr/>
            </p:nvSpPr>
            <p:spPr>
              <a:xfrm>
                <a:off x="283586" y="3091429"/>
                <a:ext cx="6421800" cy="104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2400">
                    <a:solidFill>
                      <a:srgbClr val="3F3F3F"/>
                    </a:solidFill>
                  </a:rPr>
                  <a:t>Clustering customers into 5 g</a:t>
                </a:r>
                <a:r>
                  <a:rPr lang="en-US" sz="2400">
                    <a:solidFill>
                      <a:srgbClr val="3F3F3F"/>
                    </a:solidFill>
                  </a:rPr>
                  <a:t>roups according to important features extracted</a:t>
                </a:r>
                <a:endParaRPr sz="2400">
                  <a:solidFill>
                    <a:srgbClr val="3F3F3F"/>
                  </a:solidFill>
                </a:endParaRPr>
              </a:p>
            </p:txBody>
          </p:sp>
          <p:sp>
            <p:nvSpPr>
              <p:cNvPr id="128" name="Google Shape;128;g1a49f8eb4e3_0_16"/>
              <p:cNvSpPr txBox="1"/>
              <p:nvPr/>
            </p:nvSpPr>
            <p:spPr>
              <a:xfrm>
                <a:off x="283587" y="4118179"/>
                <a:ext cx="6030000" cy="7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rgbClr val="3F3F3F"/>
                    </a:solidFill>
                  </a:rPr>
                  <a:t>Finding </a:t>
                </a:r>
                <a:r>
                  <a:rPr lang="en-US" sz="2400">
                    <a:solidFill>
                      <a:srgbClr val="3E3E3E"/>
                    </a:solidFill>
                    <a:highlight>
                      <a:srgbClr val="FFFFFF"/>
                    </a:highlight>
                    <a:latin typeface="Microsoft Yahei"/>
                    <a:ea typeface="Microsoft Yahei"/>
                    <a:cs typeface="Microsoft Yahei"/>
                    <a:sym typeface="Microsoft Yahei"/>
                  </a:rPr>
                  <a:t>differences in shopping habits</a:t>
                </a:r>
                <a:r>
                  <a:rPr lang="en-US" sz="2400">
                    <a:solidFill>
                      <a:srgbClr val="3E3E3E"/>
                    </a:solidFill>
                    <a:highlight>
                      <a:srgbClr val="FFFFFF"/>
                    </a:highlight>
                    <a:latin typeface="Microsoft Yahei"/>
                    <a:ea typeface="Microsoft Yahei"/>
                    <a:cs typeface="Microsoft Yahei"/>
                    <a:sym typeface="Microsoft Yahei"/>
                  </a:rPr>
                  <a:t> among groups and suggesting marketing strategies</a:t>
                </a:r>
                <a:r>
                  <a:rPr b="1" lang="en-US" sz="2400">
                    <a:solidFill>
                      <a:srgbClr val="3E3E3E"/>
                    </a:solidFill>
                    <a:highlight>
                      <a:srgbClr val="FFFFFF"/>
                    </a:highlight>
                    <a:latin typeface="Microsoft Yahei"/>
                    <a:ea typeface="Microsoft Yahei"/>
                    <a:cs typeface="Microsoft Yahei"/>
                    <a:sym typeface="Microsoft Yahei"/>
                  </a:rPr>
                  <a:t> </a:t>
                </a:r>
                <a:endParaRPr b="1" sz="2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" name="Google Shape;129;g1a49f8eb4e3_0_16"/>
            <p:cNvGrpSpPr/>
            <p:nvPr/>
          </p:nvGrpSpPr>
          <p:grpSpPr>
            <a:xfrm>
              <a:off x="5461505" y="2148452"/>
              <a:ext cx="507000" cy="2569148"/>
              <a:chOff x="5321280" y="2148452"/>
              <a:chExt cx="507000" cy="2569148"/>
            </a:xfrm>
          </p:grpSpPr>
          <p:sp>
            <p:nvSpPr>
              <p:cNvPr id="130" name="Google Shape;130;g1a49f8eb4e3_0_16"/>
              <p:cNvSpPr/>
              <p:nvPr/>
            </p:nvSpPr>
            <p:spPr>
              <a:xfrm>
                <a:off x="5321280" y="2148452"/>
                <a:ext cx="507000" cy="507000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 cap="flat" cmpd="sng" w="2857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1" lang="en-US"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</a:t>
                </a:r>
                <a:endParaRPr b="1" i="1"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g1a49f8eb4e3_0_16"/>
              <p:cNvSpPr/>
              <p:nvPr/>
            </p:nvSpPr>
            <p:spPr>
              <a:xfrm>
                <a:off x="5321280" y="3179526"/>
                <a:ext cx="507000" cy="507000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 cap="flat" cmpd="sng" w="2857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1" lang="en-US"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2</a:t>
                </a:r>
                <a:endParaRPr b="1" i="1"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g1a49f8eb4e3_0_16"/>
              <p:cNvSpPr/>
              <p:nvPr/>
            </p:nvSpPr>
            <p:spPr>
              <a:xfrm>
                <a:off x="5321280" y="4210600"/>
                <a:ext cx="507000" cy="507000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 cap="flat" cmpd="sng" w="2857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1" lang="en-US"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3</a:t>
                </a:r>
                <a:endParaRPr b="1" i="1"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" name="Google Shape;133;g1a49f8eb4e3_0_16"/>
            <p:cNvGrpSpPr/>
            <p:nvPr/>
          </p:nvGrpSpPr>
          <p:grpSpPr>
            <a:xfrm>
              <a:off x="673100" y="1028700"/>
              <a:ext cx="4837502" cy="2078188"/>
              <a:chOff x="6681458" y="1028700"/>
              <a:chExt cx="4837502" cy="2078188"/>
            </a:xfrm>
          </p:grpSpPr>
          <p:sp>
            <p:nvSpPr>
              <p:cNvPr id="134" name="Google Shape;134;g1a49f8eb4e3_0_16"/>
              <p:cNvSpPr txBox="1"/>
              <p:nvPr/>
            </p:nvSpPr>
            <p:spPr>
              <a:xfrm>
                <a:off x="6681460" y="1028700"/>
                <a:ext cx="4837500" cy="85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45700" lIns="91425" spcFirstLastPara="1" rIns="91425" wrap="square" tIns="45700">
                <a:norm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700">
                    <a:solidFill>
                      <a:srgbClr val="3F3F3F"/>
                    </a:solidFill>
                  </a:rPr>
                  <a:t>Objective:</a:t>
                </a:r>
                <a:endParaRPr b="1" sz="27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g1a49f8eb4e3_0_16"/>
              <p:cNvSpPr txBox="1"/>
              <p:nvPr/>
            </p:nvSpPr>
            <p:spPr>
              <a:xfrm>
                <a:off x="6681458" y="2064688"/>
                <a:ext cx="4837500" cy="104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3F3F3F"/>
                  </a:solidFill>
                </a:endParaRPr>
              </a:p>
              <a:p>
                <a:pPr indent="0" lvl="0" marL="0" marR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rgbClr val="3F3F3F"/>
                    </a:solidFill>
                  </a:rPr>
                  <a:t>Recommending Hook Coffee’s next physical outlet location according to all informations</a:t>
                </a:r>
                <a:endParaRPr sz="2400"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1a49f8eb4e3_9_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69923" y="990599"/>
            <a:ext cx="5715000" cy="57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1a49f8eb4e3_9_26"/>
          <p:cNvPicPr preferRelativeResize="0"/>
          <p:nvPr/>
        </p:nvPicPr>
        <p:blipFill rotWithShape="1">
          <a:blip r:embed="rId5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g1a49f8eb4e3_9_26"/>
          <p:cNvGrpSpPr/>
          <p:nvPr/>
        </p:nvGrpSpPr>
        <p:grpSpPr>
          <a:xfrm>
            <a:off x="0" y="1039632"/>
            <a:ext cx="8355983" cy="5003700"/>
            <a:chOff x="2305269" y="1130300"/>
            <a:chExt cx="8355983" cy="5003700"/>
          </a:xfrm>
        </p:grpSpPr>
        <p:sp>
          <p:nvSpPr>
            <p:cNvPr id="143" name="Google Shape;143;g1a49f8eb4e3_9_26"/>
            <p:cNvSpPr/>
            <p:nvPr/>
          </p:nvSpPr>
          <p:spPr>
            <a:xfrm>
              <a:off x="2305269" y="1130300"/>
              <a:ext cx="4193700" cy="5003700"/>
            </a:xfrm>
            <a:prstGeom prst="rect">
              <a:avLst/>
            </a:prstGeom>
            <a:solidFill>
              <a:srgbClr val="7F7F7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g1a49f8eb4e3_9_26"/>
            <p:cNvSpPr txBox="1"/>
            <p:nvPr/>
          </p:nvSpPr>
          <p:spPr>
            <a:xfrm>
              <a:off x="5111741" y="2285294"/>
              <a:ext cx="2296200" cy="58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PART 0</a:t>
              </a:r>
              <a:r>
                <a:rPr lang="en-US" sz="4000">
                  <a:solidFill>
                    <a:schemeClr val="lt1"/>
                  </a:solidFill>
                </a:rPr>
                <a:t>2</a:t>
              </a:r>
              <a:endParaRPr/>
            </a:p>
          </p:txBody>
        </p:sp>
        <p:sp>
          <p:nvSpPr>
            <p:cNvPr id="145" name="Google Shape;145;g1a49f8eb4e3_9_26"/>
            <p:cNvSpPr txBox="1"/>
            <p:nvPr/>
          </p:nvSpPr>
          <p:spPr>
            <a:xfrm>
              <a:off x="4981352" y="3346908"/>
              <a:ext cx="5679900" cy="10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en-US" sz="3200">
                  <a:solidFill>
                    <a:srgbClr val="3F3F3F"/>
                  </a:solidFill>
                </a:rPr>
                <a:t>EXPLORATORY DATA ANALYSIS</a:t>
              </a:r>
              <a:endParaRPr b="1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g1a49f8eb4e3_12_49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1a49f8eb4e3_12_49"/>
          <p:cNvSpPr txBox="1"/>
          <p:nvPr/>
        </p:nvSpPr>
        <p:spPr>
          <a:xfrm>
            <a:off x="694975" y="1941775"/>
            <a:ext cx="5865900" cy="42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The vast majority of customers are Singapore</a:t>
            </a:r>
            <a:r>
              <a:rPr lang="en-US" sz="2400">
                <a:solidFill>
                  <a:schemeClr val="dk1"/>
                </a:solidFill>
              </a:rPr>
              <a:t>ans</a:t>
            </a:r>
            <a:r>
              <a:rPr lang="en-US" sz="2400">
                <a:solidFill>
                  <a:schemeClr val="dk1"/>
                </a:solidFill>
              </a:rPr>
              <a:t>(95.4%)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Customers and activities in the most recent year have shrunk by about </a:t>
            </a:r>
            <a:r>
              <a:rPr b="1" lang="en-US" sz="2400">
                <a:solidFill>
                  <a:schemeClr val="dk1"/>
                </a:solidFill>
              </a:rPr>
              <a:t>half</a:t>
            </a:r>
            <a:r>
              <a:rPr lang="en-US" sz="2400">
                <a:solidFill>
                  <a:schemeClr val="dk1"/>
                </a:solidFill>
              </a:rPr>
              <a:t> compared to the peak year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53" name="Google Shape;153;g1a49f8eb4e3_12_49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Singapore Customers and Activities: Downward Trend</a:t>
            </a:r>
            <a:endParaRPr b="1" sz="32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1a49f8eb4e3_12_49"/>
          <p:cNvSpPr txBox="1"/>
          <p:nvPr/>
        </p:nvSpPr>
        <p:spPr>
          <a:xfrm>
            <a:off x="694976" y="1291750"/>
            <a:ext cx="5400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Years</a:t>
            </a:r>
            <a:r>
              <a:rPr b="1" lang="en-US" sz="2700">
                <a:solidFill>
                  <a:schemeClr val="dk1"/>
                </a:solidFill>
              </a:rPr>
              <a:t> Analysis:</a:t>
            </a:r>
            <a:endParaRPr b="1" sz="3000">
              <a:solidFill>
                <a:schemeClr val="dk1"/>
              </a:solidFill>
            </a:endParaRPr>
          </a:p>
        </p:txBody>
      </p:sp>
      <p:pic>
        <p:nvPicPr>
          <p:cNvPr id="155" name="Google Shape;155;g1a49f8eb4e3_12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0825" y="1291037"/>
            <a:ext cx="5655451" cy="2765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1a49f8eb4e3_12_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6924" y="4016625"/>
            <a:ext cx="5699350" cy="276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1a49f8eb4e3_12_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98875" y="4403050"/>
            <a:ext cx="3018284" cy="27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g1a49f8eb4e3_12_176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1a49f8eb4e3_12_176"/>
          <p:cNvSpPr txBox="1"/>
          <p:nvPr/>
        </p:nvSpPr>
        <p:spPr>
          <a:xfrm>
            <a:off x="694975" y="1941775"/>
            <a:ext cx="7104900" cy="3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I</a:t>
            </a:r>
            <a:r>
              <a:rPr b="1" lang="en-US" sz="2400">
                <a:solidFill>
                  <a:schemeClr val="dk1"/>
                </a:solidFill>
              </a:rPr>
              <a:t>ntensity:</a:t>
            </a:r>
            <a:r>
              <a:rPr lang="en-US" sz="2400">
                <a:solidFill>
                  <a:schemeClr val="dk1"/>
                </a:solidFill>
              </a:rPr>
              <a:t> 58.5% Medium           Moderation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Taste</a:t>
            </a:r>
            <a:r>
              <a:rPr b="1" lang="en-US" sz="2400">
                <a:solidFill>
                  <a:schemeClr val="dk1"/>
                </a:solidFill>
              </a:rPr>
              <a:t>:</a:t>
            </a:r>
            <a:r>
              <a:rPr lang="en-US" sz="2400">
                <a:solidFill>
                  <a:schemeClr val="dk1"/>
                </a:solidFill>
              </a:rPr>
              <a:t> Chocolate &amp; Caramel           T</a:t>
            </a:r>
            <a:r>
              <a:rPr lang="en-US" sz="2400">
                <a:solidFill>
                  <a:schemeClr val="dk1"/>
                </a:solidFill>
              </a:rPr>
              <a:t>radition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Brewing Method: </a:t>
            </a:r>
            <a:r>
              <a:rPr lang="en-US" sz="2400">
                <a:solidFill>
                  <a:schemeClr val="dk1"/>
                </a:solidFill>
              </a:rPr>
              <a:t>Nespresso &amp; Drip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            Convenient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65" name="Google Shape;165;g1a49f8eb4e3_12_176"/>
          <p:cNvSpPr txBox="1"/>
          <p:nvPr/>
        </p:nvSpPr>
        <p:spPr>
          <a:xfrm>
            <a:off x="694976" y="1291750"/>
            <a:ext cx="5400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Questionnaire</a:t>
            </a:r>
            <a:r>
              <a:rPr b="1" lang="en-US" sz="2700">
                <a:solidFill>
                  <a:schemeClr val="dk1"/>
                </a:solidFill>
              </a:rPr>
              <a:t> </a:t>
            </a:r>
            <a:r>
              <a:rPr b="1" lang="en-US" sz="2700">
                <a:solidFill>
                  <a:schemeClr val="dk1"/>
                </a:solidFill>
              </a:rPr>
              <a:t>Analysis</a:t>
            </a:r>
            <a:r>
              <a:rPr b="1" lang="en-US" sz="2700">
                <a:solidFill>
                  <a:schemeClr val="dk1"/>
                </a:solidFill>
              </a:rPr>
              <a:t>:</a:t>
            </a:r>
            <a:endParaRPr b="1" sz="3000">
              <a:solidFill>
                <a:schemeClr val="dk1"/>
              </a:solidFill>
            </a:endParaRPr>
          </a:p>
        </p:txBody>
      </p:sp>
      <p:pic>
        <p:nvPicPr>
          <p:cNvPr id="166" name="Google Shape;166;g1a49f8eb4e3_12_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5100" y="3785350"/>
            <a:ext cx="5606900" cy="276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g1a49f8eb4e3_12_1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5100" y="1126150"/>
            <a:ext cx="5606900" cy="273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1a49f8eb4e3_12_176"/>
          <p:cNvSpPr/>
          <p:nvPr/>
        </p:nvSpPr>
        <p:spPr>
          <a:xfrm>
            <a:off x="4354675" y="2049600"/>
            <a:ext cx="770400" cy="327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D1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120"/>
              </a:solidFill>
            </a:endParaRPr>
          </a:p>
        </p:txBody>
      </p:sp>
      <p:sp>
        <p:nvSpPr>
          <p:cNvPr id="169" name="Google Shape;169;g1a49f8eb4e3_12_176"/>
          <p:cNvSpPr/>
          <p:nvPr/>
        </p:nvSpPr>
        <p:spPr>
          <a:xfrm>
            <a:off x="4735675" y="2430600"/>
            <a:ext cx="770400" cy="327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D1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120"/>
              </a:solidFill>
            </a:endParaRPr>
          </a:p>
        </p:txBody>
      </p:sp>
      <p:sp>
        <p:nvSpPr>
          <p:cNvPr id="170" name="Google Shape;170;g1a49f8eb4e3_12_176"/>
          <p:cNvSpPr/>
          <p:nvPr/>
        </p:nvSpPr>
        <p:spPr>
          <a:xfrm>
            <a:off x="925675" y="3268800"/>
            <a:ext cx="770400" cy="327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D1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120"/>
              </a:solidFill>
            </a:endParaRPr>
          </a:p>
        </p:txBody>
      </p:sp>
      <p:pic>
        <p:nvPicPr>
          <p:cNvPr id="171" name="Google Shape;171;g1a49f8eb4e3_12_1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3275" y="3683862"/>
            <a:ext cx="3141500" cy="326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1a49f8eb4e3_12_176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Customer's Choice: Moderation, Tradition and Convenient</a:t>
            </a:r>
            <a:endParaRPr b="1"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g1a49f8eb4e3_12_188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1a49f8eb4e3_12_188"/>
          <p:cNvSpPr txBox="1"/>
          <p:nvPr/>
        </p:nvSpPr>
        <p:spPr>
          <a:xfrm>
            <a:off x="694976" y="1291750"/>
            <a:ext cx="5400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Subscription Analysis</a:t>
            </a:r>
            <a:r>
              <a:rPr b="1" lang="en-US" sz="2700">
                <a:solidFill>
                  <a:schemeClr val="dk1"/>
                </a:solidFill>
              </a:rPr>
              <a:t>:</a:t>
            </a:r>
            <a:endParaRPr b="1" sz="3000">
              <a:solidFill>
                <a:schemeClr val="dk1"/>
              </a:solidFill>
            </a:endParaRPr>
          </a:p>
        </p:txBody>
      </p:sp>
      <p:pic>
        <p:nvPicPr>
          <p:cNvPr id="180" name="Google Shape;180;g1a49f8eb4e3_12_1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5425" y="1291750"/>
            <a:ext cx="6240776" cy="356884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g1a49f8eb4e3_12_188"/>
          <p:cNvSpPr txBox="1"/>
          <p:nvPr/>
        </p:nvSpPr>
        <p:spPr>
          <a:xfrm>
            <a:off x="694975" y="1941775"/>
            <a:ext cx="5275200" cy="51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13</a:t>
            </a:r>
            <a:r>
              <a:rPr lang="en-US" sz="2400">
                <a:solidFill>
                  <a:schemeClr val="dk1"/>
                </a:solidFill>
              </a:rPr>
              <a:t> types of products(11 low acidity, 1 medium and 1 high) accounted for </a:t>
            </a:r>
            <a:r>
              <a:rPr b="1" lang="en-US" sz="2400">
                <a:solidFill>
                  <a:schemeClr val="dk1"/>
                </a:solidFill>
              </a:rPr>
              <a:t>50%</a:t>
            </a:r>
            <a:r>
              <a:rPr lang="en-US" sz="2400">
                <a:solidFill>
                  <a:schemeClr val="dk1"/>
                </a:solidFill>
              </a:rPr>
              <a:t> of the total subscriptions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Three most popular products: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Specu-Lose Your Mind(low), </a:t>
            </a:r>
            <a:r>
              <a:rPr lang="en-US" sz="2400">
                <a:solidFill>
                  <a:schemeClr val="dk1"/>
                </a:solidFill>
              </a:rPr>
              <a:t>Gold Digger(low), Butterfingers(low)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O</a:t>
            </a:r>
            <a:r>
              <a:rPr lang="en-US" sz="2400">
                <a:solidFill>
                  <a:schemeClr val="dk1"/>
                </a:solidFill>
              </a:rPr>
              <a:t>n sale: 17 low, 6 medium, 4 high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82" name="Google Shape;182;g1a49f8eb4e3_12_1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5875" y="4860600"/>
            <a:ext cx="2882607" cy="19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1a49f8eb4e3_12_1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57574" y="4860605"/>
            <a:ext cx="2882600" cy="1916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1a49f8eb4e3_12_188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3200">
                <a:solidFill>
                  <a:schemeClr val="accent1"/>
                </a:solidFill>
              </a:rPr>
              <a:t>Most Popular Subscriptions: Low Acidity</a:t>
            </a:r>
            <a:endParaRPr b="1" sz="32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g1a49f8eb4e3_12_211"/>
          <p:cNvPicPr preferRelativeResize="0"/>
          <p:nvPr/>
        </p:nvPicPr>
        <p:blipFill rotWithShape="1">
          <a:blip r:embed="rId3">
            <a:alphaModFix/>
          </a:blip>
          <a:srcRect b="7495" l="4780" r="0" t="7325"/>
          <a:stretch/>
        </p:blipFill>
        <p:spPr>
          <a:xfrm>
            <a:off x="96575" y="5877350"/>
            <a:ext cx="1835700" cy="8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g1a49f8eb4e3_12_211"/>
          <p:cNvSpPr txBox="1"/>
          <p:nvPr/>
        </p:nvSpPr>
        <p:spPr>
          <a:xfrm>
            <a:off x="694975" y="1941775"/>
            <a:ext cx="4536900" cy="3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The </a:t>
            </a:r>
            <a:r>
              <a:rPr b="1" lang="en-US" sz="2400">
                <a:solidFill>
                  <a:schemeClr val="dk1"/>
                </a:solidFill>
              </a:rPr>
              <a:t>weak link</a:t>
            </a:r>
            <a:r>
              <a:rPr lang="en-US" sz="2400">
                <a:solidFill>
                  <a:schemeClr val="dk1"/>
                </a:solidFill>
              </a:rPr>
              <a:t> between coffee intensity, taste and brewing method shows that  it is hard to find or define a very clear public preference 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92" name="Google Shape;192;g1a49f8eb4e3_12_211"/>
          <p:cNvSpPr txBox="1"/>
          <p:nvPr/>
        </p:nvSpPr>
        <p:spPr>
          <a:xfrm>
            <a:off x="694976" y="1291750"/>
            <a:ext cx="54009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Correlation Analysis: </a:t>
            </a:r>
            <a:endParaRPr b="1" sz="27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</a:rPr>
              <a:t>lack of links</a:t>
            </a:r>
            <a:endParaRPr b="1" sz="2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"/>
              <a:buNone/>
            </a:pPr>
            <a:r>
              <a:t/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93" name="Google Shape;193;g1a49f8eb4e3_12_211"/>
          <p:cNvSpPr txBox="1"/>
          <p:nvPr/>
        </p:nvSpPr>
        <p:spPr>
          <a:xfrm>
            <a:off x="694975" y="227600"/>
            <a:ext cx="1180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1"/>
                </a:solidFill>
              </a:rPr>
              <a:t>Vague Public Preferences</a:t>
            </a:r>
            <a:endParaRPr b="1" sz="32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g1a49f8eb4e3_12_2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3575" y="1247075"/>
            <a:ext cx="7218425" cy="5624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自定义 107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F653F"/>
      </a:accent1>
      <a:accent2>
        <a:srgbClr val="BF90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2021-06-02T03:20:13Z</dcterms:created>
  <dc:creator>肖 燚</dc:creator>
</cp:coreProperties>
</file>